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handoutMasterIdLst>
    <p:handoutMasterId r:id="rId20"/>
  </p:handoutMasterIdLst>
  <p:sldIdLst>
    <p:sldId id="293" r:id="rId5"/>
    <p:sldId id="291" r:id="rId6"/>
    <p:sldId id="292" r:id="rId7"/>
    <p:sldId id="281" r:id="rId8"/>
    <p:sldId id="280" r:id="rId9"/>
    <p:sldId id="257" r:id="rId10"/>
    <p:sldId id="282" r:id="rId11"/>
    <p:sldId id="285" r:id="rId12"/>
    <p:sldId id="283" r:id="rId13"/>
    <p:sldId id="284" r:id="rId14"/>
    <p:sldId id="286" r:id="rId15"/>
    <p:sldId id="287" r:id="rId16"/>
    <p:sldId id="288" r:id="rId17"/>
    <p:sldId id="290" r:id="rId1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93"/>
          </p14:sldIdLst>
        </p14:section>
        <p14:section name="Конструктор, трансформация, добавление заметок, совместная работа, помощник" id="{B9B51309-D148-4332-87C2-07BE32FBCA3B}">
          <p14:sldIdLst>
            <p14:sldId id="291"/>
            <p14:sldId id="292"/>
            <p14:sldId id="281"/>
            <p14:sldId id="280"/>
            <p14:sldId id="257"/>
            <p14:sldId id="282"/>
            <p14:sldId id="285"/>
            <p14:sldId id="283"/>
            <p14:sldId id="284"/>
            <p14:sldId id="286"/>
            <p14:sldId id="287"/>
            <p14:sldId id="288"/>
            <p14:sldId id="290"/>
          </p14:sldIdLst>
        </p14:section>
        <p14:section name="Подробнее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Автор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4241" autoAdjust="0"/>
  </p:normalViewPr>
  <p:slideViewPr>
    <p:cSldViewPr snapToGrid="0">
      <p:cViewPr varScale="1">
        <p:scale>
          <a:sx n="72" d="100"/>
          <a:sy n="72" d="100"/>
        </p:scale>
        <p:origin x="84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2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Relationship Id="rId1" Type="http://schemas.openxmlformats.org/officeDocument/2006/relationships/image" Target="../media/image4.jpe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Relationship Id="rId1" Type="http://schemas.openxmlformats.org/officeDocument/2006/relationships/image" Target="../media/image4.jpe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Relationship Id="rId1" Type="http://schemas.openxmlformats.org/officeDocument/2006/relationships/image" Target="../media/image4.jpe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oroleva\Desktop\&#1057;&#1058;&#1045;&#1053;&#1044;%20&#1057;&#1054;&#1062;&#1055;&#1040;&#1056;&#1058;&#1053;&#1045;&#1056;&#1057;&#1058;&#1042;&#1054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Server\&#1086;&#1073;&#1097;&#1072;&#1103;%20&#1087;&#1072;&#1087;&#1082;&#1072;\&#1061;&#1086;&#1084;&#1103;&#1082;&#1086;&#1074;&#1072;\&#1054;&#1090;%20&#1050;&#1086;&#1088;&#1086;&#1083;&#1077;&#1074;&#1086;&#1081;\&#1057;&#1058;&#1045;&#1053;&#1044;%20&#1057;&#1054;&#1062;&#1055;&#1040;&#1056;&#1058;&#1053;&#1045;&#1056;&#1057;&#1058;&#1042;&#1054;.xlsx" TargetMode="External"/><Relationship Id="rId1" Type="http://schemas.openxmlformats.org/officeDocument/2006/relationships/image" Target="../media/image4.jpe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1" u="none" strike="noStrike" kern="120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i="1">
                <a:solidFill>
                  <a:srgbClr val="FF0000"/>
                </a:solidFill>
              </a:rPr>
              <a:t>Динамика количества коллективных договоров 2015-2019 гг.</a:t>
            </a:r>
          </a:p>
        </c:rich>
      </c:tx>
      <c:layout>
        <c:manualLayout>
          <c:xMode val="edge"/>
          <c:yMode val="edge"/>
          <c:x val="0.13953686328131143"/>
          <c:y val="1.56862745098039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1" u="none" strike="noStrike" kern="1200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1182956920804062E-2"/>
          <c:y val="0.26486599455441895"/>
          <c:w val="0.89254825781507852"/>
          <c:h val="0.614279000171707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'Кол КД'!$A$4</c:f>
              <c:strCache>
                <c:ptCount val="1"/>
                <c:pt idx="0">
                  <c:v>Количество КД, шт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6.8064662648876205E-4"/>
                  <c:y val="3.66571001054729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F6-4AD6-9091-8DFB9D88FF02}"/>
                </c:ext>
              </c:extLst>
            </c:dLbl>
            <c:numFmt formatCode="#,##0" sourceLinked="0"/>
            <c:spPr>
              <a:noFill/>
              <a:ln w="2540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25400" cap="rnd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numRef>
              <c:f>'Кол КД'!$B$3:$F$3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КД'!$B$4:$F$4</c:f>
              <c:numCache>
                <c:formatCode>#,##0</c:formatCode>
                <c:ptCount val="5"/>
                <c:pt idx="0">
                  <c:v>5554</c:v>
                </c:pt>
                <c:pt idx="1">
                  <c:v>5163</c:v>
                </c:pt>
                <c:pt idx="2">
                  <c:v>4892</c:v>
                </c:pt>
                <c:pt idx="3">
                  <c:v>4642</c:v>
                </c:pt>
                <c:pt idx="4">
                  <c:v>4332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F6-4AD6-9091-8DFB9D88F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192248"/>
        <c:axId val="1"/>
      </c:barChart>
      <c:lineChart>
        <c:grouping val="standard"/>
        <c:varyColors val="0"/>
        <c:ser>
          <c:idx val="1"/>
          <c:order val="1"/>
          <c:tx>
            <c:strRef>
              <c:f>'Кол КД'!#REF!</c:f>
              <c:strCache>
                <c:ptCount val="1"/>
                <c:pt idx="0">
                  <c:v>#REF!</c:v>
                </c:pt>
              </c:strCache>
            </c:strRef>
          </c:tx>
          <c:spPr>
            <a:ln w="66675" cap="rnd" cmpd="sng" algn="ctr">
              <a:solidFill>
                <a:schemeClr val="accent5">
                  <a:tint val="77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diamond"/>
            <c:size val="4"/>
            <c:spPr>
              <a:gradFill rotWithShape="1">
                <a:gsLst>
                  <a:gs pos="0">
                    <a:schemeClr val="accent5">
                      <a:tint val="77000"/>
                      <a:shade val="51000"/>
                      <a:satMod val="130000"/>
                    </a:schemeClr>
                  </a:gs>
                  <a:gs pos="80000">
                    <a:schemeClr val="accent5">
                      <a:tint val="77000"/>
                      <a:shade val="93000"/>
                      <a:satMod val="130000"/>
                    </a:schemeClr>
                  </a:gs>
                  <a:gs pos="100000">
                    <a:schemeClr val="accent5">
                      <a:tint val="77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5">
                    <a:tint val="77000"/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marker>
          <c:cat>
            <c:numRef>
              <c:f>'Кол КД'!$B$3:$F$3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КД'!#REF!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BF6-4AD6-9091-8DFB9D88F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"/>
        <c:axId val="4"/>
      </c:lineChart>
      <c:catAx>
        <c:axId val="192192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6000"/>
          <c:min val="4000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2192248"/>
        <c:crosses val="autoZero"/>
        <c:crossBetween val="between"/>
        <c:majorUnit val="500"/>
      </c:valAx>
      <c:catAx>
        <c:axId val="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"/>
        <c:crosses val="autoZero"/>
        <c:auto val="1"/>
        <c:lblAlgn val="ctr"/>
        <c:lblOffset val="100"/>
        <c:noMultiLvlLbl val="0"/>
      </c:catAx>
      <c:valAx>
        <c:axId val="4"/>
        <c:scaling>
          <c:orientation val="minMax"/>
          <c:max val="-8"/>
        </c:scaling>
        <c:delete val="1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  <c:spPr>
        <a:blipFill>
          <a:blip xmlns:r="http://schemas.openxmlformats.org/officeDocument/2006/relationships" r:embed="rId3"/>
          <a:tile tx="0" ty="0" sx="100000" sy="100000" flip="none" algn="tl"/>
        </a:blipFill>
        <a:ln>
          <a:noFill/>
        </a:ln>
        <a:effectLst/>
      </c:spPr>
    </c:plotArea>
    <c:legend>
      <c:legendPos val="t"/>
      <c:legendEntry>
        <c:idx val="1"/>
        <c:delete val="1"/>
      </c:legendEntry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3"/>
      <a:tile tx="0" ty="0" sx="100000" sy="100000" flip="none" algn="tl"/>
    </a:blipFill>
    <a:ln w="9525" cap="flat" cmpd="sng" algn="ctr">
      <a:solidFill>
        <a:schemeClr val="tx1">
          <a:tint val="75000"/>
          <a:shade val="95000"/>
          <a:satMod val="105000"/>
        </a:schemeClr>
      </a:solidFill>
      <a:prstDash val="solid"/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2400" b="1" i="1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i="1" dirty="0">
                <a:solidFill>
                  <a:srgbClr val="FF0000"/>
                </a:solidFill>
              </a:rPr>
              <a:t>Динамика количества первичных профсоюзных организаций 2015-2019 гг.</a:t>
            </a:r>
          </a:p>
        </c:rich>
      </c:tx>
      <c:layout>
        <c:manualLayout>
          <c:xMode val="edge"/>
          <c:yMode val="edge"/>
          <c:x val="0.19382828044698006"/>
          <c:y val="3.063948782103171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1182956920804062E-2"/>
          <c:y val="0.21252946322886107"/>
          <c:w val="0.89254825781507852"/>
          <c:h val="0.666615408368071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'Кол ППО  '!$A$4</c:f>
              <c:strCache>
                <c:ptCount val="1"/>
                <c:pt idx="0">
                  <c:v>Количество ППО, шт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3.1936127744510975E-2"/>
                  <c:y val="1.033541835307969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3D-4925-B7CC-74E2F668103F}"/>
                </c:ext>
              </c:extLst>
            </c:dLbl>
            <c:dLbl>
              <c:idx val="1"/>
              <c:layout>
                <c:manualLayout>
                  <c:x val="0"/>
                  <c:y val="7.476635514018691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3D-4925-B7CC-74E2F668103F}"/>
                </c:ext>
              </c:extLst>
            </c:dLbl>
            <c:numFmt formatCode="#,##0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'Кол ППО  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ППО  '!$B$4:$F$4</c:f>
              <c:numCache>
                <c:formatCode>#,##0</c:formatCode>
                <c:ptCount val="5"/>
                <c:pt idx="0">
                  <c:v>6524</c:v>
                </c:pt>
                <c:pt idx="1">
                  <c:v>6162</c:v>
                </c:pt>
                <c:pt idx="2">
                  <c:v>5858</c:v>
                </c:pt>
                <c:pt idx="3">
                  <c:v>5535</c:v>
                </c:pt>
                <c:pt idx="4">
                  <c:v>5217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3D-4925-B7CC-74E2F6681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192248"/>
        <c:axId val="1"/>
      </c:barChart>
      <c:lineChart>
        <c:grouping val="standard"/>
        <c:varyColors val="0"/>
        <c:ser>
          <c:idx val="1"/>
          <c:order val="1"/>
          <c:tx>
            <c:strRef>
              <c:f>'Кол ППО  '!$A$5</c:f>
              <c:strCache>
                <c:ptCount val="1"/>
                <c:pt idx="0">
                  <c:v>Темп уменьшения ППО, в % к 2015 году</c:v>
                </c:pt>
              </c:strCache>
            </c:strRef>
          </c:tx>
          <c:spPr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marker>
            <c:symbol val="diamond"/>
            <c:size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  <a:tailEnd type="oval"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3D-4925-B7CC-74E2F668103F}"/>
                </c:ext>
              </c:extLst>
            </c:dLbl>
            <c:numFmt formatCode="#,##0.0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'Кол ППО  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ППО  '!$B$5:$F$5</c:f>
              <c:numCache>
                <c:formatCode>0.0</c:formatCode>
                <c:ptCount val="5"/>
                <c:pt idx="0" formatCode="0">
                  <c:v>0</c:v>
                </c:pt>
                <c:pt idx="1">
                  <c:v>-5.5487431023911711</c:v>
                </c:pt>
                <c:pt idx="2">
                  <c:v>-10.208461066830168</c:v>
                </c:pt>
                <c:pt idx="3">
                  <c:v>-15.159411404046594</c:v>
                </c:pt>
                <c:pt idx="4">
                  <c:v>-20.033721643163702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83D-4925-B7CC-74E2F66810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"/>
        <c:axId val="4"/>
      </c:lineChart>
      <c:catAx>
        <c:axId val="192192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6600"/>
          <c:min val="5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2192248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"/>
        <c:crosses val="autoZero"/>
        <c:auto val="1"/>
        <c:lblAlgn val="ctr"/>
        <c:lblOffset val="100"/>
        <c:noMultiLvlLbl val="0"/>
      </c:catAx>
      <c:valAx>
        <c:axId val="4"/>
        <c:scaling>
          <c:orientation val="minMax"/>
          <c:max val="0"/>
          <c:min val="-30"/>
        </c:scaling>
        <c:delete val="0"/>
        <c:axPos val="r"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"/>
        <c:crosses val="max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b"/>
      <c:overlay val="0"/>
      <c:txPr>
        <a:bodyPr/>
        <a:lstStyle/>
        <a:p>
          <a:pPr>
            <a:defRPr sz="1100" b="1" i="0" u="none" strike="noStrike" baseline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1" u="none" strike="noStrike" kern="1200" baseline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b="1" i="1" baseline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охвата коллективными договорами организаций, в которых действуют первичные организации Профсоюза, %</a:t>
            </a:r>
          </a:p>
        </c:rich>
      </c:tx>
      <c:layout>
        <c:manualLayout>
          <c:xMode val="edge"/>
          <c:yMode val="edge"/>
          <c:x val="0.1738083538083538"/>
          <c:y val="1.85830452392286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1" u="none" strike="noStrike" kern="1200" baseline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8033745781777283E-2"/>
          <c:y val="0.2666203703703704"/>
          <c:w val="0.90053768278965129"/>
          <c:h val="0.62598024205307679"/>
        </c:manualLayout>
      </c:layout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/>
              </a:solidFill>
              <a:ln>
                <a:noFill/>
              </a:ln>
              <a:effectLst/>
            </c:spPr>
          </c:marker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00B050"/>
                </a:solidFill>
              </a:ln>
              <a:effectLst/>
            </c:spPr>
            <c:trendlineType val="linear"/>
            <c:dispRSqr val="0"/>
            <c:dispEq val="0"/>
          </c:trendline>
          <c:cat>
            <c:numRef>
              <c:f>'колдоговора '!$B$42:$F$42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'колдоговора '!$B$43:$F$43</c:f>
              <c:numCache>
                <c:formatCode>General</c:formatCode>
                <c:ptCount val="5"/>
                <c:pt idx="0">
                  <c:v>85.1</c:v>
                </c:pt>
                <c:pt idx="1">
                  <c:v>83.8</c:v>
                </c:pt>
                <c:pt idx="2">
                  <c:v>83.5</c:v>
                </c:pt>
                <c:pt idx="3">
                  <c:v>83.9</c:v>
                </c:pt>
                <c:pt idx="4" formatCode="0.0">
                  <c:v>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EC-4AF3-B035-C4CE524DC7E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6960560"/>
        <c:axId val="216724936"/>
      </c:lineChart>
      <c:catAx>
        <c:axId val="21696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6724936"/>
        <c:crosses val="autoZero"/>
        <c:auto val="1"/>
        <c:lblAlgn val="ctr"/>
        <c:lblOffset val="100"/>
        <c:noMultiLvlLbl val="0"/>
      </c:catAx>
      <c:valAx>
        <c:axId val="216724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696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Среднесписочная численность работников</a:t>
            </a:r>
            <a:r>
              <a:rPr lang="ru-RU" baseline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полному кругу организаций в</a:t>
            </a:r>
            <a:r>
              <a:rPr lang="ru-RU" baseline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агропромышленном комплексе и ветеринарии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(по данным Росстата - </a:t>
            </a:r>
            <a:r>
              <a:rPr lang="ru-RU" baseline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человек)</a:t>
            </a:r>
            <a:endParaRPr lang="ru-RU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solidFill>
          <a:srgbClr val="FFC000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518819990020934E-2"/>
          <c:y val="0.19680996528659728"/>
          <c:w val="0.89127351207083372"/>
          <c:h val="0.58039475912285154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Численность!$A$6</c:f>
              <c:strCache>
                <c:ptCount val="1"/>
                <c:pt idx="0">
                  <c:v>Растениеводство и животноводство, охота и предоставление соответствующих услуг в этих областях</c:v>
                </c:pt>
              </c:strCache>
            </c:strRef>
          </c:tx>
          <c:spPr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dLbl>
              <c:idx val="3"/>
              <c:layout>
                <c:manualLayout>
                  <c:x val="-8.998875140607424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58-4EBF-B8DD-2984744B5104}"/>
                </c:ext>
              </c:extLst>
            </c:dLbl>
            <c:dLbl>
              <c:idx val="4"/>
              <c:layout>
                <c:manualLayout>
                  <c:x val="-1.349831271091113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58-4EBF-B8DD-2984744B5104}"/>
                </c:ext>
              </c:extLst>
            </c:dLbl>
            <c:dLbl>
              <c:idx val="5"/>
              <c:layout>
                <c:manualLayout>
                  <c:x val="-8.998875140607424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58-4EBF-B8DD-2984744B5104}"/>
                </c:ext>
              </c:extLst>
            </c:dLbl>
            <c:spPr>
              <a:solidFill>
                <a:schemeClr val="lt1"/>
              </a:solidFill>
              <a:ln w="254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Численность!$B$4:$G$5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Численность!$B$6:$G$6</c:f>
              <c:numCache>
                <c:formatCode>#,##0.0</c:formatCode>
                <c:ptCount val="6"/>
                <c:pt idx="0">
                  <c:v>1428.6</c:v>
                </c:pt>
                <c:pt idx="1">
                  <c:v>1376.2</c:v>
                </c:pt>
                <c:pt idx="2">
                  <c:v>1352.3</c:v>
                </c:pt>
                <c:pt idx="3">
                  <c:v>1255.9000000000001</c:v>
                </c:pt>
                <c:pt idx="4">
                  <c:v>1210.0999999999999</c:v>
                </c:pt>
                <c:pt idx="5">
                  <c:v>1152.2380000000001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958-4EBF-B8DD-2984744B5104}"/>
            </c:ext>
          </c:extLst>
        </c:ser>
        <c:ser>
          <c:idx val="3"/>
          <c:order val="1"/>
          <c:tx>
            <c:strRef>
              <c:f>Численность!$A$7</c:f>
              <c:strCache>
                <c:ptCount val="1"/>
                <c:pt idx="0">
                  <c:v>Производство пищевых продуктов, напитков и табачных изделий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C958-4EBF-B8DD-2984744B5104}"/>
                </c:ext>
              </c:extLst>
            </c:dLbl>
            <c:dLbl>
              <c:idx val="1"/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C958-4EBF-B8DD-2984744B5104}"/>
                </c:ext>
              </c:extLst>
            </c:dLbl>
            <c:dLbl>
              <c:idx val="2"/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C958-4EBF-B8DD-2984744B5104}"/>
                </c:ext>
              </c:extLst>
            </c:dLbl>
            <c:dLbl>
              <c:idx val="3"/>
              <c:layout>
                <c:manualLayout>
                  <c:x val="8.9988751406074249E-3"/>
                  <c:y val="0"/>
                </c:manualLayout>
              </c:layout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958-4EBF-B8DD-2984744B5104}"/>
                </c:ext>
              </c:extLst>
            </c:dLbl>
            <c:dLbl>
              <c:idx val="4"/>
              <c:layout>
                <c:manualLayout>
                  <c:x val="7.4990626171728535E-3"/>
                  <c:y val="0"/>
                </c:manualLayout>
              </c:layout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8-C958-4EBF-B8DD-2984744B5104}"/>
                </c:ext>
              </c:extLst>
            </c:dLbl>
            <c:dLbl>
              <c:idx val="5"/>
              <c:layout>
                <c:manualLayout>
                  <c:x val="1.1998500187476455E-2"/>
                  <c:y val="0"/>
                </c:manualLayout>
              </c:layout>
              <c:numFmt formatCode="#,##0.0" sourceLinked="0"/>
              <c:spPr>
                <a:gradFill>
                  <a:gsLst>
                    <a:gs pos="0">
                      <a:schemeClr val="accent3">
                        <a:tint val="50000"/>
                        <a:satMod val="300000"/>
                        <a:lumMod val="98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</a:gradFill>
                <a:ln w="25400" cap="flat" cmpd="sng" algn="ctr">
                  <a:solidFill>
                    <a:schemeClr val="accent6"/>
                  </a:solidFill>
                  <a:prstDash val="soli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9-C958-4EBF-B8DD-2984744B5104}"/>
                </c:ext>
              </c:extLst>
            </c:dLbl>
            <c:numFmt formatCode="#,##0.0" sourceLinked="0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  <a:lumMod val="98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Численность!$B$4:$G$5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Численность!$B$7:$G$7</c:f>
              <c:numCache>
                <c:formatCode>#,##0.0</c:formatCode>
                <c:ptCount val="6"/>
                <c:pt idx="0">
                  <c:v>1185.3</c:v>
                </c:pt>
                <c:pt idx="1">
                  <c:v>1174.3</c:v>
                </c:pt>
                <c:pt idx="2">
                  <c:v>1135.0999999999999</c:v>
                </c:pt>
                <c:pt idx="3">
                  <c:v>1152</c:v>
                </c:pt>
                <c:pt idx="4">
                  <c:v>1136.8</c:v>
                </c:pt>
                <c:pt idx="5">
                  <c:v>1124.5550000000001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958-4EBF-B8DD-2984744B5104}"/>
            </c:ext>
          </c:extLst>
        </c:ser>
        <c:ser>
          <c:idx val="0"/>
          <c:order val="2"/>
          <c:tx>
            <c:strRef>
              <c:f>Численность!$A$8</c:f>
              <c:strCache>
                <c:ptCount val="1"/>
                <c:pt idx="0">
                  <c:v>Деятельность ветеринарная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 w="22225">
                <a:solidFill>
                  <a:schemeClr val="accent3">
                    <a:lumMod val="50000"/>
                  </a:schemeClr>
                </a:solidFill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Численность!$B$4:$G$5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Численность!$B$8:$G$8</c:f>
              <c:numCache>
                <c:formatCode>#,##0.0</c:formatCode>
                <c:ptCount val="6"/>
                <c:pt idx="0">
                  <c:v>88.244</c:v>
                </c:pt>
                <c:pt idx="1">
                  <c:v>87.378</c:v>
                </c:pt>
                <c:pt idx="2">
                  <c:v>84.486000000000004</c:v>
                </c:pt>
                <c:pt idx="3">
                  <c:v>83.114999999999995</c:v>
                </c:pt>
                <c:pt idx="4">
                  <c:v>82.709000000000003</c:v>
                </c:pt>
                <c:pt idx="5">
                  <c:v>81.111000000000004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958-4EBF-B8DD-2984744B51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7"/>
        <c:axId val="193261256"/>
        <c:axId val="1"/>
      </c:barChart>
      <c:catAx>
        <c:axId val="193261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3261256"/>
        <c:crosses val="autoZero"/>
        <c:crossBetween val="between"/>
        <c:majorUnit val="200"/>
      </c:valAx>
      <c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25400">
          <a:solidFill>
            <a:schemeClr val="accent5">
              <a:lumMod val="50000"/>
            </a:schemeClr>
          </a:solidFill>
        </a:ln>
      </c:spPr>
    </c:plotArea>
    <c:legend>
      <c:legendPos val="b"/>
      <c:layout>
        <c:manualLayout>
          <c:xMode val="edge"/>
          <c:yMode val="edge"/>
          <c:x val="4.6496077754060269E-2"/>
          <c:y val="0.84304642642561245"/>
          <c:w val="0.78552303009367919"/>
          <c:h val="0.10876080249005016"/>
        </c:manualLayout>
      </c:layout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2400" b="1" i="1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i="1">
                <a:solidFill>
                  <a:srgbClr val="FF0000"/>
                </a:solidFill>
              </a:rPr>
              <a:t>Динамика численности работающих членов Профсоюза работников АПК РФ 2015-2019 гг.</a:t>
            </a:r>
          </a:p>
        </c:rich>
      </c:tx>
      <c:layout>
        <c:manualLayout>
          <c:xMode val="edge"/>
          <c:yMode val="edge"/>
          <c:x val="0.13953686328131143"/>
          <c:y val="5.7173694409694111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1182956920804062E-2"/>
          <c:y val="0.26985041823043149"/>
          <c:w val="0.89254825781507852"/>
          <c:h val="0.6755202982804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'Кол членов Профсоюза '!$A$4</c:f>
              <c:strCache>
                <c:ptCount val="1"/>
                <c:pt idx="0">
                  <c:v>Количество членов Профсоюза, тыс. человек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3.1936127744510686E-3"/>
                  <c:y val="7.84320651507341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B5C-4A07-9F4A-1379C07FC72E}"/>
                </c:ext>
              </c:extLst>
            </c:dLbl>
            <c:numFmt formatCode="#,##0.0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'Кол членов Профсоюза 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членов Профсоюза '!$B$4:$F$4</c:f>
              <c:numCache>
                <c:formatCode>#,##0.0</c:formatCode>
                <c:ptCount val="5"/>
                <c:pt idx="0">
                  <c:v>545.29999999999995</c:v>
                </c:pt>
                <c:pt idx="1">
                  <c:v>505.9</c:v>
                </c:pt>
                <c:pt idx="2">
                  <c:v>459.5</c:v>
                </c:pt>
                <c:pt idx="3">
                  <c:v>418.5</c:v>
                </c:pt>
                <c:pt idx="4">
                  <c:v>386.1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5C-4A07-9F4A-1379C07FC7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2192248"/>
        <c:axId val="1"/>
      </c:barChart>
      <c:lineChart>
        <c:grouping val="standard"/>
        <c:varyColors val="0"/>
        <c:ser>
          <c:idx val="1"/>
          <c:order val="1"/>
          <c:tx>
            <c:strRef>
              <c:f>'Кол членов Профсоюза'!#REF!</c:f>
              <c:strCache>
                <c:ptCount val="1"/>
                <c:pt idx="0">
                  <c:v>#REF!</c:v>
                </c:pt>
              </c:strCache>
            </c:strRef>
          </c:tx>
          <c:spPr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marker>
            <c:symbol val="diamond"/>
            <c:size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  <a:tailEnd type="oval"/>
              </a:ln>
              <a:effectLst/>
            </c:spPr>
          </c:marker>
          <c:cat>
            <c:numRef>
              <c:f>'Кол членов Профсоюза '!$B$3:$F$3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 членов Профсоюза'!#REF!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B5C-4A07-9F4A-1379C07FC7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"/>
        <c:axId val="4"/>
      </c:lineChart>
      <c:catAx>
        <c:axId val="192192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600"/>
          <c:min val="100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192192248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"/>
        <c:crosses val="autoZero"/>
        <c:auto val="1"/>
        <c:lblAlgn val="ctr"/>
        <c:lblOffset val="100"/>
        <c:noMultiLvlLbl val="0"/>
      </c:catAx>
      <c:valAx>
        <c:axId val="4"/>
        <c:scaling>
          <c:orientation val="minMax"/>
          <c:max val="0"/>
          <c:min val="-30"/>
        </c:scaling>
        <c:delete val="1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  <c:spPr>
        <a:blipFill>
          <a:blip xmlns:r="http://schemas.openxmlformats.org/officeDocument/2006/relationships" r:embed="rId1"/>
          <a:tile tx="0" ty="0" sx="100000" sy="100000" flip="none" algn="tl"/>
        </a:blipFill>
      </c:spPr>
    </c:plotArea>
    <c:legend>
      <c:legendPos val="t"/>
      <c:legendEntry>
        <c:idx val="1"/>
        <c:delete val="1"/>
      </c:legendEntry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1" u="none" strike="noStrike" kern="1200" cap="none" spc="0" baseline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400" b="1" i="1" cap="none" spc="0" baseline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коллективных договоров                                                        по заработной плате, %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1" u="none" strike="noStrike" kern="1200" cap="none" spc="0" baseline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9.6739869541623738E-2"/>
          <c:y val="0.2189305227897097"/>
          <c:w val="0.83406838839302933"/>
          <c:h val="0.59328329095049892"/>
        </c:manualLayout>
      </c:layout>
      <c:lineChart>
        <c:grouping val="standard"/>
        <c:varyColors val="0"/>
        <c:ser>
          <c:idx val="0"/>
          <c:order val="0"/>
          <c:tx>
            <c:v>МЗП не ниже регионального ПМтн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tx>
                <c:rich>
                  <a:bodyPr/>
                  <a:lstStyle/>
                  <a:p>
                    <a:fld id="{25F6B354-9F7A-4F4F-88CE-E9319D280334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F2-4E8B-A593-9BAAD66A8717}"/>
                </c:ext>
              </c:extLst>
            </c:dLbl>
            <c:spPr>
              <a:solidFill>
                <a:sysClr val="window" lastClr="FFFFFF"/>
              </a:solidFill>
              <a:ln w="25400" cap="flat" cmpd="sng" algn="ctr">
                <a:solidFill>
                  <a:srgbClr val="4F81BD"/>
                </a:solidFill>
                <a:prstDash val="solid"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ln>
                      <a:solidFill>
                        <a:srgbClr val="002060"/>
                      </a:solidFill>
                    </a:ln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'колдоговора '!$C$77:$C$81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'колдоговора '!$D$77:$D$81</c:f>
              <c:numCache>
                <c:formatCode>General</c:formatCode>
                <c:ptCount val="5"/>
                <c:pt idx="0">
                  <c:v>69.5</c:v>
                </c:pt>
                <c:pt idx="1">
                  <c:v>72.400000000000006</c:v>
                </c:pt>
                <c:pt idx="2">
                  <c:v>75.3</c:v>
                </c:pt>
                <c:pt idx="3">
                  <c:v>79.400000000000006</c:v>
                </c:pt>
                <c:pt idx="4">
                  <c:v>82.2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0F2-4E8B-A593-9BAAD66A8717}"/>
            </c:ext>
          </c:extLst>
        </c:ser>
        <c:ser>
          <c:idx val="1"/>
          <c:order val="1"/>
          <c:tx>
            <c:v>порядок индексации зарплаты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ln>
                      <a:solidFill>
                        <a:srgbClr val="002060"/>
                      </a:solidFill>
                    </a:ln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flowChartConnector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'колдоговора '!$C$77:$C$81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'колдоговора '!$E$77:$E$81</c:f>
              <c:numCache>
                <c:formatCode>General</c:formatCode>
                <c:ptCount val="5"/>
                <c:pt idx="0">
                  <c:v>57.6</c:v>
                </c:pt>
                <c:pt idx="1">
                  <c:v>59.2</c:v>
                </c:pt>
                <c:pt idx="2">
                  <c:v>64.099999999999994</c:v>
                </c:pt>
                <c:pt idx="3">
                  <c:v>66.8</c:v>
                </c:pt>
                <c:pt idx="4">
                  <c:v>71.400000000000006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0F2-4E8B-A593-9BAAD66A871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6969136"/>
        <c:axId val="216973616"/>
      </c:lineChart>
      <c:catAx>
        <c:axId val="216969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rgbClr val="00206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baseline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6973616"/>
        <c:crosses val="autoZero"/>
        <c:auto val="0"/>
        <c:lblAlgn val="ctr"/>
        <c:lblOffset val="100"/>
        <c:noMultiLvlLbl val="0"/>
      </c:catAx>
      <c:valAx>
        <c:axId val="216973616"/>
        <c:scaling>
          <c:orientation val="minMax"/>
          <c:max val="100"/>
          <c:min val="20"/>
        </c:scaling>
        <c:delete val="1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69691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5647991258476655E-2"/>
          <c:y val="0.92806587017744147"/>
          <c:w val="0.86981642062674658"/>
          <c:h val="4.6657859131286054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ln>
                <a:noFill/>
              </a:ln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  <a:ln w="9525" cap="flat" cmpd="sng" algn="ctr">
      <a:solidFill>
        <a:srgbClr val="002060"/>
      </a:solidFill>
      <a:round/>
    </a:ln>
    <a:effectLst/>
    <a:scene3d>
      <a:camera prst="orthographicFront"/>
      <a:lightRig rig="threePt" dir="t"/>
    </a:scene3d>
    <a:sp3d>
      <a:bevelT w="190500" h="38100"/>
    </a:sp3d>
  </c:spPr>
  <c:txPr>
    <a:bodyPr/>
    <a:lstStyle/>
    <a:p>
      <a:pPr>
        <a:defRPr>
          <a:ln>
            <a:solidFill>
              <a:srgbClr val="002060"/>
            </a:solidFill>
          </a:ln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8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Среднемесячная</a:t>
            </a:r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начисленная заработная плата</a:t>
            </a:r>
            <a:r>
              <a:rPr lang="ru-RU" sz="1800" baseline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работников </a:t>
            </a:r>
            <a:r>
              <a:rPr lang="ru-RU" sz="18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полному кругу организаций агропромышленного комплекса, (по данным Росстата - в </a:t>
            </a:r>
            <a:r>
              <a:rPr lang="ru-RU" sz="1800" baseline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рублях)</a:t>
            </a:r>
            <a:endParaRPr lang="ru-RU" sz="180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1039364173966444"/>
          <c:y val="1.5849437647033549E-2"/>
        </c:manualLayout>
      </c:layout>
      <c:overlay val="0"/>
      <c:spPr>
        <a:solidFill>
          <a:srgbClr val="00B050"/>
        </a:solidFill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518819990020934E-2"/>
          <c:y val="0.18522633407822539"/>
          <c:w val="0.89127351207083372"/>
          <c:h val="0.5625639885653223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'заработная пл'!$A$4</c:f>
              <c:strCache>
                <c:ptCount val="1"/>
                <c:pt idx="0">
                  <c:v>Всего  по экономике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1.3748122645330925E-17"/>
                  <c:y val="7.1900971450807532E-5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0250-412F-8D4E-C9C170D8E8A7}"/>
                </c:ext>
              </c:extLst>
            </c:dLbl>
            <c:dLbl>
              <c:idx val="1"/>
              <c:layout>
                <c:manualLayout>
                  <c:x val="1.4998125234345708E-3"/>
                  <c:y val="-6.9351494773937559E-4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1-0250-412F-8D4E-C9C170D8E8A7}"/>
                </c:ext>
              </c:extLst>
            </c:dLbl>
            <c:dLbl>
              <c:idx val="2"/>
              <c:layout>
                <c:manualLayout>
                  <c:x val="-1.4998125234346256E-3"/>
                  <c:y val="-1.9971855496234868E-3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0250-412F-8D4E-C9C170D8E8A7}"/>
                </c:ext>
              </c:extLst>
            </c:dLbl>
            <c:dLbl>
              <c:idx val="3"/>
              <c:layout>
                <c:manualLayout>
                  <c:x val="-1.099849811626474E-16"/>
                  <c:y val="-1.680506171380692E-3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3-0250-412F-8D4E-C9C170D8E8A7}"/>
                </c:ext>
              </c:extLst>
            </c:dLbl>
            <c:dLbl>
              <c:idx val="4"/>
              <c:layout>
                <c:manualLayout>
                  <c:x val="2.9996250468690313E-3"/>
                  <c:y val="-3.0059475853376444E-3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4-0250-412F-8D4E-C9C170D8E8A7}"/>
                </c:ext>
              </c:extLst>
            </c:dLbl>
            <c:dLbl>
              <c:idx val="5"/>
              <c:layout>
                <c:manualLayout>
                  <c:x val="0"/>
                  <c:y val="6.3501771016480238E-4"/>
                </c:manualLayout>
              </c:layout>
              <c:spPr>
                <a:gradFill rotWithShape="1">
                  <a:gsLst>
                    <a:gs pos="0">
                      <a:schemeClr val="accent5">
                        <a:tint val="50000"/>
                        <a:satMod val="300000"/>
                      </a:schemeClr>
                    </a:gs>
                    <a:gs pos="35000">
                      <a:schemeClr val="accent5">
                        <a:tint val="37000"/>
                        <a:satMod val="300000"/>
                      </a:schemeClr>
                    </a:gs>
                    <a:gs pos="100000">
                      <a:schemeClr val="accent5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5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5-0250-412F-8D4E-C9C170D8E8A7}"/>
                </c:ext>
              </c:extLst>
            </c:dLbl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'заработная пл'!$B$3:$G$3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'заработная пл'!$B$4:$G$4</c:f>
              <c:numCache>
                <c:formatCode>#,##0</c:formatCode>
                <c:ptCount val="6"/>
                <c:pt idx="0">
                  <c:v>34030</c:v>
                </c:pt>
                <c:pt idx="1">
                  <c:v>36709</c:v>
                </c:pt>
                <c:pt idx="2">
                  <c:v>39167</c:v>
                </c:pt>
                <c:pt idx="3">
                  <c:v>43724</c:v>
                </c:pt>
                <c:pt idx="4">
                  <c:v>47468</c:v>
                </c:pt>
                <c:pt idx="5">
                  <c:v>49454.2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250-412F-8D4E-C9C170D8E8A7}"/>
            </c:ext>
          </c:extLst>
        </c:ser>
        <c:ser>
          <c:idx val="2"/>
          <c:order val="1"/>
          <c:tx>
            <c:strRef>
              <c:f>'заработная пл'!$A$5</c:f>
              <c:strCache>
                <c:ptCount val="1"/>
                <c:pt idx="0">
                  <c:v>Растениеводство и животноводство, охота и предоставление соответствующих услуг в этих областях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0250-412F-8D4E-C9C170D8E8A7}"/>
              </c:ext>
            </c:extLst>
          </c:dPt>
          <c:dLbls>
            <c:dLbl>
              <c:idx val="2"/>
              <c:spPr>
                <a:gradFill rotWithShape="1">
                  <a:gsLst>
                    <a:gs pos="0">
                      <a:schemeClr val="accent3">
                        <a:tint val="50000"/>
                        <a:satMod val="300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3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0250-412F-8D4E-C9C170D8E8A7}"/>
                </c:ext>
              </c:extLst>
            </c:dLbl>
            <c:dLbl>
              <c:idx val="3"/>
              <c:spPr>
                <a:gradFill rotWithShape="1">
                  <a:gsLst>
                    <a:gs pos="0">
                      <a:schemeClr val="accent3">
                        <a:tint val="50000"/>
                        <a:satMod val="300000"/>
                      </a:schemeClr>
                    </a:gs>
                    <a:gs pos="35000">
                      <a:schemeClr val="accent3">
                        <a:tint val="37000"/>
                        <a:satMod val="300000"/>
                      </a:schemeClr>
                    </a:gs>
                    <a:gs pos="100000">
                      <a:schemeClr val="accent3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3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0250-412F-8D4E-C9C170D8E8A7}"/>
                </c:ext>
              </c:extLst>
            </c:dLbl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'заработная пл'!$B$3:$G$3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'заработная пл'!$B$5:$G$5</c:f>
              <c:numCache>
                <c:formatCode>#,##0</c:formatCode>
                <c:ptCount val="6"/>
                <c:pt idx="0">
                  <c:v>19238</c:v>
                </c:pt>
                <c:pt idx="1">
                  <c:v>21268</c:v>
                </c:pt>
                <c:pt idx="2">
                  <c:v>23529</c:v>
                </c:pt>
                <c:pt idx="3">
                  <c:v>25820</c:v>
                </c:pt>
                <c:pt idx="4">
                  <c:v>28257</c:v>
                </c:pt>
                <c:pt idx="5">
                  <c:v>30403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250-412F-8D4E-C9C170D8E8A7}"/>
            </c:ext>
          </c:extLst>
        </c:ser>
        <c:ser>
          <c:idx val="3"/>
          <c:order val="2"/>
          <c:tx>
            <c:strRef>
              <c:f>'заработная пл'!$A$6</c:f>
              <c:strCache>
                <c:ptCount val="1"/>
                <c:pt idx="0">
                  <c:v>Производство пищевых продуктов</c:v>
                </c:pt>
              </c:strCache>
            </c:strRef>
          </c:tx>
          <c:spPr>
            <a:solidFill>
              <a:srgbClr val="FFC000"/>
            </a:solidFill>
            <a:ln w="12700" cap="rnd">
              <a:noFill/>
              <a:round/>
            </a:ln>
            <a:effectLst>
              <a:outerShdw blurRad="40000" dist="23000" dir="5400000" sx="99000" sy="99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dLbl>
              <c:idx val="2"/>
              <c:layout>
                <c:manualLayout>
                  <c:x val="3.8569981901868567E-3"/>
                  <c:y val="9.823628092553221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250-412F-8D4E-C9C170D8E8A7}"/>
                </c:ext>
              </c:extLst>
            </c:dLbl>
            <c:dLbl>
              <c:idx val="3"/>
              <c:layout>
                <c:manualLayout>
                  <c:x val="2.3571856667522857E-3"/>
                  <c:y val="1.17134466661206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250-412F-8D4E-C9C170D8E8A7}"/>
                </c:ext>
              </c:extLst>
            </c:dLbl>
            <c:dLbl>
              <c:idx val="4"/>
              <c:layout>
                <c:manualLayout>
                  <c:x val="7.4990626171728535E-3"/>
                  <c:y val="-6.7806274794447677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250-412F-8D4E-C9C170D8E8A7}"/>
                </c:ext>
              </c:extLst>
            </c:dLbl>
            <c:dLbl>
              <c:idx val="5"/>
              <c:layout>
                <c:manualLayout>
                  <c:x val="5.9992500937383923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250-412F-8D4E-C9C170D8E8A7}"/>
                </c:ext>
              </c:extLst>
            </c:dLbl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'заработная пл'!$B$3:$G$3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'заработная пл'!$B$6:$G$6</c:f>
              <c:numCache>
                <c:formatCode>#,##0</c:formatCode>
                <c:ptCount val="6"/>
                <c:pt idx="0">
                  <c:v>25663</c:v>
                </c:pt>
                <c:pt idx="1">
                  <c:v>27665</c:v>
                </c:pt>
                <c:pt idx="2">
                  <c:v>29920</c:v>
                </c:pt>
                <c:pt idx="3">
                  <c:v>32272</c:v>
                </c:pt>
                <c:pt idx="4">
                  <c:v>34746</c:v>
                </c:pt>
                <c:pt idx="5">
                  <c:v>36736.5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250-412F-8D4E-C9C170D8E8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7"/>
        <c:axId val="191794096"/>
        <c:axId val="1"/>
      </c:barChart>
      <c:lineChart>
        <c:grouping val="standard"/>
        <c:varyColors val="0"/>
        <c:ser>
          <c:idx val="4"/>
          <c:order val="3"/>
          <c:tx>
            <c:strRef>
              <c:f>'заработная пл'!$A$7</c:f>
              <c:strCache>
                <c:ptCount val="1"/>
                <c:pt idx="0">
                  <c:v>растениеводство и животноводство, охота и предоставление соответствующих услуг в этих областях в % к среднероссийскому уровню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circle"/>
            <c:size val="6"/>
            <c:spPr>
              <a:solidFill>
                <a:srgbClr val="FF0000"/>
              </a:solidFill>
              <a:ln w="19050">
                <a:solidFill>
                  <a:schemeClr val="accent5"/>
                </a:solidFill>
                <a:rou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marker>
          <c:dLbls>
            <c:dLbl>
              <c:idx val="0"/>
              <c:layout>
                <c:manualLayout>
                  <c:x val="-1.1980785866333665E-2"/>
                  <c:y val="-3.4846172059586601E-2"/>
                </c:manualLayout>
              </c:layout>
              <c:numFmt formatCode="#,##0.0" sourceLinked="0"/>
              <c:spPr>
                <a:solidFill>
                  <a:schemeClr val="lt1"/>
                </a:solidFill>
                <a:ln w="25400" cap="flat" cmpd="sng" algn="ctr">
                  <a:solidFill>
                    <a:srgbClr val="00B050"/>
                  </a:solidFill>
                  <a:prstDash val="soli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10-0250-412F-8D4E-C9C170D8E8A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250-412F-8D4E-C9C170D8E8A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250-412F-8D4E-C9C170D8E8A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250-412F-8D4E-C9C170D8E8A7}"/>
                </c:ext>
              </c:extLst>
            </c:dLbl>
            <c:dLbl>
              <c:idx val="5"/>
              <c:layout>
                <c:manualLayout>
                  <c:x val="-2.9775057645353497E-2"/>
                  <c:y val="-2.70041972908726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250-412F-8D4E-C9C170D8E8A7}"/>
                </c:ext>
              </c:extLst>
            </c:dLbl>
            <c:numFmt formatCode="#,##0.0" sourceLinked="0"/>
            <c:spPr>
              <a:solidFill>
                <a:schemeClr val="lt1"/>
              </a:soli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'заработная пл'!$B$3:$G$3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'заработная пл'!$B$7:$G$7</c:f>
              <c:numCache>
                <c:formatCode>#,##0.0</c:formatCode>
                <c:ptCount val="6"/>
                <c:pt idx="0">
                  <c:v>56.532471348809878</c:v>
                </c:pt>
                <c:pt idx="1">
                  <c:v>57.936745757171273</c:v>
                </c:pt>
                <c:pt idx="2">
                  <c:v>60.073531289095413</c:v>
                </c:pt>
                <c:pt idx="3">
                  <c:v>59.052236757844668</c:v>
                </c:pt>
                <c:pt idx="4">
                  <c:v>59.528524479649448</c:v>
                </c:pt>
                <c:pt idx="5">
                  <c:v>61.47708384727688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0250-412F-8D4E-C9C170D8E8A7}"/>
            </c:ext>
          </c:extLst>
        </c:ser>
        <c:ser>
          <c:idx val="0"/>
          <c:order val="4"/>
          <c:tx>
            <c:strRef>
              <c:f>'заработная пл'!$A$8</c:f>
              <c:strCache>
                <c:ptCount val="1"/>
                <c:pt idx="0">
                  <c:v>производство пищевых продуктов в % к среднероссийскому уровню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</a:ln>
          </c:spPr>
          <c:marker>
            <c:spPr>
              <a:solidFill>
                <a:srgbClr val="7030A0"/>
              </a:solidFill>
              <a:ln w="19050">
                <a:solidFill>
                  <a:srgbClr val="FF0000"/>
                </a:solidFill>
              </a:ln>
            </c:spPr>
          </c:marker>
          <c:dPt>
            <c:idx val="1"/>
            <c:bubble3D val="0"/>
            <c:spPr>
              <a:ln w="38100">
                <a:solidFill>
                  <a:schemeClr val="accent6">
                    <a:lumMod val="75000"/>
                  </a:schemeClr>
                </a:solidFill>
                <a:tailEnd type="oval"/>
              </a:ln>
            </c:spPr>
            <c:extLst>
              <c:ext xmlns:c16="http://schemas.microsoft.com/office/drawing/2014/chart" uri="{C3380CC4-5D6E-409C-BE32-E72D297353CC}">
                <c16:uniqueId val="{00000017-0250-412F-8D4E-C9C170D8E8A7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0250-412F-8D4E-C9C170D8E8A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0250-412F-8D4E-C9C170D8E8A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0250-412F-8D4E-C9C170D8E8A7}"/>
                </c:ext>
              </c:extLst>
            </c:dLbl>
            <c:dLbl>
              <c:idx val="4"/>
              <c:layout>
                <c:manualLayout>
                  <c:x val="-5.2231266367294641E-3"/>
                  <c:y val="-2.58541770570425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0250-412F-8D4E-C9C170D8E8A7}"/>
                </c:ext>
              </c:extLst>
            </c:dLbl>
            <c:numFmt formatCode="#,##0.0" sourceLinked="0"/>
            <c:spPr>
              <a:solidFill>
                <a:schemeClr val="lt1"/>
              </a:solidFill>
              <a:ln w="25400" cap="flat" cmpd="sng" algn="ctr">
                <a:solidFill>
                  <a:schemeClr val="accent6">
                    <a:lumMod val="75000"/>
                  </a:schemeClr>
                </a:solidFill>
                <a:prstDash val="soli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'заработная пл'!$B$3:$G$3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11 месяцев 2020</c:v>
                </c:pt>
              </c:strCache>
            </c:strRef>
          </c:cat>
          <c:val>
            <c:numRef>
              <c:f>'заработная пл'!$B$8:$G$8</c:f>
              <c:numCache>
                <c:formatCode>#,##0.0</c:formatCode>
                <c:ptCount val="6"/>
                <c:pt idx="0">
                  <c:v>75.412870996179834</c:v>
                </c:pt>
                <c:pt idx="1">
                  <c:v>75.36299000245171</c:v>
                </c:pt>
                <c:pt idx="2">
                  <c:v>76.390839226900198</c:v>
                </c:pt>
                <c:pt idx="3">
                  <c:v>73.808434726923437</c:v>
                </c:pt>
                <c:pt idx="4">
                  <c:v>73.198786550939573</c:v>
                </c:pt>
                <c:pt idx="5">
                  <c:v>74.283882865358251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B-0250-412F-8D4E-C9C170D8E8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"/>
        <c:axId val="4"/>
      </c:lineChart>
      <c:catAx>
        <c:axId val="191794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55000"/>
        </c:scaling>
        <c:delete val="0"/>
        <c:axPos val="l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1794096"/>
        <c:crosses val="autoZero"/>
        <c:crossBetween val="between"/>
        <c:majorUnit val="5000"/>
      </c:valAx>
      <c:catAx>
        <c:axId val="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"/>
        <c:crosses val="autoZero"/>
        <c:auto val="1"/>
        <c:lblAlgn val="ctr"/>
        <c:lblOffset val="100"/>
        <c:noMultiLvlLbl val="0"/>
      </c:catAx>
      <c:valAx>
        <c:axId val="4"/>
        <c:scaling>
          <c:orientation val="minMax"/>
        </c:scaling>
        <c:delete val="0"/>
        <c:axPos val="r"/>
        <c:numFmt formatCode="#,##0.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"/>
        <c:crosses val="max"/>
        <c:crossBetween val="between"/>
      </c:valAx>
      <c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25400">
          <a:solidFill>
            <a:schemeClr val="accent5">
              <a:lumMod val="50000"/>
            </a:schemeClr>
          </a:solidFill>
        </a:ln>
      </c:spPr>
    </c:plotArea>
    <c:legend>
      <c:legendPos val="b"/>
      <c:layout>
        <c:manualLayout>
          <c:xMode val="edge"/>
          <c:yMode val="edge"/>
          <c:x val="5.621344576022486E-5"/>
          <c:y val="0.8025683829084802"/>
          <c:w val="0.97370828646419205"/>
          <c:h val="0.1974316170915198"/>
        </c:manualLayout>
      </c:layout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blipFill>
      <a:blip xmlns:r="http://schemas.openxmlformats.org/officeDocument/2006/relationships" r:embed="rId1"/>
      <a:tile tx="0" ty="0" sx="100000" sy="100000" flip="none" algn="tl"/>
    </a:blipFill>
    <a:ln w="9525" cap="flat" cmpd="sng" algn="ctr">
      <a:solidFill>
        <a:srgbClr val="002060"/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>
      <cs:styleClr val="auto"/>
    </cs:fillRef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8014AD-F481-4E14-9BD9-D47CBAE72461}" type="datetime1">
              <a:rPr lang="ru-RU" smtClean="0"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455C72D-B947-43B7-ACB2-A2F85E78585E}" type="datetime1">
              <a:rPr lang="ru-RU" noProof="0" smtClean="0"/>
              <a:t>03.02.2021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158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53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892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0" hasCustomPrompt="1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BEA9688-C9C9-4214-807D-21324925409C}" type="datetime1">
              <a:rPr lang="ru-RU" noProof="0" smtClean="0"/>
              <a:t>03.02.2021</a:t>
            </a:fld>
            <a:endParaRPr lang="ru-RU" noProof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8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10" name="Прямоугольник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13" hasCustomPrompt="1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ru-RU" noProof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2EB7719-815B-4B5E-83ED-26C3E4DC4C4F}" type="datetime1">
              <a:rPr lang="ru-RU" noProof="0" smtClean="0"/>
              <a:t>03.02.2021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 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3407676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ru-RU" sz="4800" dirty="0">
                <a:solidFill>
                  <a:schemeClr val="bg1"/>
                </a:solidFill>
              </a:rPr>
              <a:t>Вебинар:</a:t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ru-RU" sz="4800" dirty="0">
                <a:solidFill>
                  <a:schemeClr val="bg1"/>
                </a:solidFill>
              </a:rPr>
              <a:t>«Социально-трудовые отношения и социальное партнерство в АПК»</a:t>
            </a:r>
            <a:br>
              <a:rPr lang="ru-RU" sz="4800" dirty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10800000" flipV="1">
            <a:off x="855620" y="4070897"/>
            <a:ext cx="9582736" cy="1504279"/>
          </a:xfrm>
        </p:spPr>
        <p:txBody>
          <a:bodyPr rtlCol="0">
            <a:normAutofit fontScale="25000" lnSpcReduction="20000"/>
          </a:bodyPr>
          <a:lstStyle/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ru-RU" sz="8000" dirty="0">
              <a:solidFill>
                <a:schemeClr val="bg1"/>
              </a:solidFill>
              <a:latin typeface="+mj-lt"/>
            </a:endParaRP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8000" dirty="0">
                <a:solidFill>
                  <a:schemeClr val="bg1"/>
                </a:solidFill>
                <a:latin typeface="+mj-lt"/>
              </a:rPr>
              <a:t>И.А. Королева, заведующая отделом</a:t>
            </a: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8000" dirty="0">
                <a:solidFill>
                  <a:schemeClr val="bg1"/>
                </a:solidFill>
                <a:latin typeface="+mj-lt"/>
              </a:rPr>
              <a:t>социально-трудовых отношений и социального партнерства </a:t>
            </a: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8000" dirty="0">
                <a:solidFill>
                  <a:schemeClr val="bg1"/>
                </a:solidFill>
                <a:latin typeface="+mj-lt"/>
              </a:rPr>
              <a:t>Аппарата Профсоюза работников АПК РФ</a:t>
            </a: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ru-RU" sz="2400" dirty="0">
              <a:solidFill>
                <a:schemeClr val="bg1"/>
              </a:solidFill>
              <a:latin typeface="+mj-lt"/>
            </a:endParaRP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ru-RU" sz="2400" dirty="0">
              <a:solidFill>
                <a:schemeClr val="bg1"/>
              </a:solidFill>
              <a:latin typeface="+mj-lt"/>
            </a:endParaRP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ru-RU" sz="2400" dirty="0">
              <a:solidFill>
                <a:schemeClr val="bg1"/>
              </a:solidFill>
              <a:latin typeface="+mj-lt"/>
            </a:endParaRPr>
          </a:p>
          <a:p>
            <a:pPr marL="0" indent="0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endParaRPr lang="ru-RU" sz="2400" dirty="0">
              <a:solidFill>
                <a:schemeClr val="bg1"/>
              </a:solidFill>
              <a:latin typeface="+mj-lt"/>
            </a:endParaRPr>
          </a:p>
          <a:p>
            <a:pPr marL="0" indent="0" algn="ctr" rtl="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5600" dirty="0">
                <a:solidFill>
                  <a:schemeClr val="bg1"/>
                </a:solidFill>
                <a:latin typeface="+mj-lt"/>
              </a:rPr>
              <a:t>3 февраля 2021 г.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77244F-0EE1-4EC7-B35B-B78755286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200" y="5284892"/>
            <a:ext cx="1067322" cy="107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0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2D61E7-F6B8-49CC-BA15-995F031E3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474689"/>
            <a:ext cx="6877119" cy="640080"/>
          </a:xfrm>
        </p:spPr>
        <p:txBody>
          <a:bodyPr>
            <a:normAutofit fontScale="90000"/>
          </a:bodyPr>
          <a:lstStyle/>
          <a:p>
            <a:r>
              <a:rPr lang="ru-RU" dirty="0"/>
              <a:t>Динамика общей численности </a:t>
            </a:r>
            <a:br>
              <a:rPr lang="ru-RU" dirty="0"/>
            </a:br>
            <a:r>
              <a:rPr lang="ru-RU" dirty="0"/>
              <a:t>членов Профсоюза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A9BCAAA-269F-4F96-AAEB-AB684486B1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4839138"/>
              </p:ext>
            </p:extLst>
          </p:nvPr>
        </p:nvGraphicFramePr>
        <p:xfrm>
          <a:off x="2119312" y="1404844"/>
          <a:ext cx="7953375" cy="509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4077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C47F0-7324-4CB3-9755-89B0EB805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Анализ колдоговоров по зарплате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C9F30660-953C-4438-83A0-A051D563E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510753"/>
              </p:ext>
            </p:extLst>
          </p:nvPr>
        </p:nvGraphicFramePr>
        <p:xfrm>
          <a:off x="2709862" y="1514094"/>
          <a:ext cx="8493757" cy="4895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5711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86B14-B75A-426D-85C6-FCB41B99D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7" y="448056"/>
            <a:ext cx="7965845" cy="640080"/>
          </a:xfrm>
        </p:spPr>
        <p:txBody>
          <a:bodyPr>
            <a:normAutofit fontScale="90000"/>
          </a:bodyPr>
          <a:lstStyle/>
          <a:p>
            <a:r>
              <a:rPr lang="ru-RU" dirty="0"/>
              <a:t>Среднемесячная начисленная заработная плата работников по полному кругу организаций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ADA36935-63C0-46C9-9D6C-7296825831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4036979"/>
              </p:ext>
            </p:extLst>
          </p:nvPr>
        </p:nvGraphicFramePr>
        <p:xfrm>
          <a:off x="1029811" y="1376039"/>
          <a:ext cx="9672914" cy="5206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7817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C2BA2-45BF-402F-A5F8-CF490B3D4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7" y="448056"/>
            <a:ext cx="7779414" cy="640080"/>
          </a:xfrm>
        </p:spPr>
        <p:txBody>
          <a:bodyPr>
            <a:normAutofit fontScale="90000"/>
          </a:bodyPr>
          <a:lstStyle/>
          <a:p>
            <a:r>
              <a:rPr lang="ru-RU" dirty="0"/>
              <a:t>Рекомендация №91  МОТ о коллективных договорах </a:t>
            </a:r>
            <a:br>
              <a:rPr lang="ru-RU" dirty="0"/>
            </a:br>
            <a:r>
              <a:rPr lang="ru-RU" dirty="0"/>
              <a:t>(06.06.1951 г.)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29F033-7902-41CE-BEF2-9E286A0E3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228" y="1624614"/>
            <a:ext cx="7427543" cy="44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638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16781-2B9A-44E6-BE8E-310153A06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7856" y="2702984"/>
            <a:ext cx="6876288" cy="640080"/>
          </a:xfrm>
        </p:spPr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101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280CF5-9892-4A60-953E-4B1694070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экономические и социальные параметры (по данным Росстата)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D5EC62F-19C2-40C0-AF9A-FF35288C53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035823"/>
              </p:ext>
            </p:extLst>
          </p:nvPr>
        </p:nvGraphicFramePr>
        <p:xfrm>
          <a:off x="1367161" y="1704513"/>
          <a:ext cx="10049523" cy="41281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38039">
                  <a:extLst>
                    <a:ext uri="{9D8B030D-6E8A-4147-A177-3AD203B41FA5}">
                      <a16:colId xmlns:a16="http://schemas.microsoft.com/office/drawing/2014/main" val="4277097764"/>
                    </a:ext>
                  </a:extLst>
                </a:gridCol>
                <a:gridCol w="1827186">
                  <a:extLst>
                    <a:ext uri="{9D8B030D-6E8A-4147-A177-3AD203B41FA5}">
                      <a16:colId xmlns:a16="http://schemas.microsoft.com/office/drawing/2014/main" val="3821524038"/>
                    </a:ext>
                  </a:extLst>
                </a:gridCol>
                <a:gridCol w="1554162">
                  <a:extLst>
                    <a:ext uri="{9D8B030D-6E8A-4147-A177-3AD203B41FA5}">
                      <a16:colId xmlns:a16="http://schemas.microsoft.com/office/drawing/2014/main" val="2427207795"/>
                    </a:ext>
                  </a:extLst>
                </a:gridCol>
                <a:gridCol w="2530136">
                  <a:extLst>
                    <a:ext uri="{9D8B030D-6E8A-4147-A177-3AD203B41FA5}">
                      <a16:colId xmlns:a16="http://schemas.microsoft.com/office/drawing/2014/main" val="4002781313"/>
                    </a:ext>
                  </a:extLst>
                </a:gridCol>
              </a:tblGrid>
              <a:tr h="1375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Январь-сентябрь 2020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январю-сентябрю 2019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sng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Январь-сентябрь 2019 г.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%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 январю-сентябрю 2018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extLst>
                  <a:ext uri="{0D108BD9-81ED-4DB2-BD59-A6C34878D82A}">
                    <a16:rowId xmlns:a16="http://schemas.microsoft.com/office/drawing/2014/main" val="509126202"/>
                  </a:ext>
                </a:extLst>
              </a:tr>
              <a:tr h="954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Валовый внутренний продукт,                        млрд рублей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76 547,2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extLst>
                  <a:ext uri="{0D108BD9-81ED-4DB2-BD59-A6C34878D82A}">
                    <a16:rowId xmlns:a16="http://schemas.microsoft.com/office/drawing/2014/main" val="2521447686"/>
                  </a:ext>
                </a:extLst>
              </a:tr>
              <a:tr h="9542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Инвестиции в основной капитал,                   млрд рублей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11 920,6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extLst>
                  <a:ext uri="{0D108BD9-81ED-4DB2-BD59-A6C34878D82A}">
                    <a16:rowId xmlns:a16="http://schemas.microsoft.com/office/drawing/2014/main" val="1108345207"/>
                  </a:ext>
                </a:extLst>
              </a:tr>
              <a:tr h="8437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Реальные располагаемые денежные доходы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04" marR="5904" marT="5904" marB="0" anchor="ctr"/>
                </a:tc>
                <a:extLst>
                  <a:ext uri="{0D108BD9-81ED-4DB2-BD59-A6C34878D82A}">
                    <a16:rowId xmlns:a16="http://schemas.microsoft.com/office/drawing/2014/main" val="3185086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610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7EA74C-B7B0-4EE1-95AD-1E0E726AE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7" y="448056"/>
            <a:ext cx="9935427" cy="714919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Основные экономические и социальные параметры</a:t>
            </a:r>
            <a:br>
              <a:rPr lang="en-US" dirty="0"/>
            </a:br>
            <a:r>
              <a:rPr lang="ru-RU" dirty="0"/>
              <a:t> (по данным Росстата)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C19E747-D6D5-484E-AF57-9689472526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174370"/>
              </p:ext>
            </p:extLst>
          </p:nvPr>
        </p:nvGraphicFramePr>
        <p:xfrm>
          <a:off x="793070" y="1732560"/>
          <a:ext cx="10996475" cy="4770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1578">
                  <a:extLst>
                    <a:ext uri="{9D8B030D-6E8A-4147-A177-3AD203B41FA5}">
                      <a16:colId xmlns:a16="http://schemas.microsoft.com/office/drawing/2014/main" val="1376159392"/>
                    </a:ext>
                  </a:extLst>
                </a:gridCol>
                <a:gridCol w="1438183">
                  <a:extLst>
                    <a:ext uri="{9D8B030D-6E8A-4147-A177-3AD203B41FA5}">
                      <a16:colId xmlns:a16="http://schemas.microsoft.com/office/drawing/2014/main" val="431976702"/>
                    </a:ext>
                  </a:extLst>
                </a:gridCol>
                <a:gridCol w="1553592">
                  <a:extLst>
                    <a:ext uri="{9D8B030D-6E8A-4147-A177-3AD203B41FA5}">
                      <a16:colId xmlns:a16="http://schemas.microsoft.com/office/drawing/2014/main" val="2509124562"/>
                    </a:ext>
                  </a:extLst>
                </a:gridCol>
                <a:gridCol w="2223708">
                  <a:extLst>
                    <a:ext uri="{9D8B030D-6E8A-4147-A177-3AD203B41FA5}">
                      <a16:colId xmlns:a16="http://schemas.microsoft.com/office/drawing/2014/main" val="3989320564"/>
                    </a:ext>
                  </a:extLst>
                </a:gridCol>
                <a:gridCol w="2339414">
                  <a:extLst>
                    <a:ext uri="{9D8B030D-6E8A-4147-A177-3AD203B41FA5}">
                      <a16:colId xmlns:a16="http://schemas.microsoft.com/office/drawing/2014/main" val="4088543533"/>
                    </a:ext>
                  </a:extLst>
                </a:gridCol>
              </a:tblGrid>
              <a:tr h="821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2020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ноябрю 2019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Январь-ноябрь 2020 г. </a:t>
                      </a:r>
                      <a:endParaRPr lang="en-US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 </a:t>
                      </a:r>
                      <a:endParaRPr lang="en-US" sz="16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 январю-ноябрю 2019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sng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Январь-ноябрь 2019 г.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%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 январю-ноябрю 2018 г.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1787325676"/>
                  </a:ext>
                </a:extLst>
              </a:tr>
              <a:tr h="61686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выпуска товаров и услуг по базовым видам экономической деятельности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3118908871"/>
                  </a:ext>
                </a:extLst>
              </a:tr>
              <a:tr h="26297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промышленного производства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3163599477"/>
                  </a:ext>
                </a:extLst>
              </a:tr>
              <a:tr h="41260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Продукция сельского хозяйства, млрд рублей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542,6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1190613607"/>
                  </a:ext>
                </a:extLst>
              </a:tr>
              <a:tr h="208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1154069869"/>
                  </a:ext>
                </a:extLst>
              </a:tr>
              <a:tr h="412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численность безработных (в возрасте 15 лет и старше), млн человек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3804542828"/>
                  </a:ext>
                </a:extLst>
              </a:tr>
              <a:tr h="61686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официально зарегистрированных безработных (по данным Роструда), млн человек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4,7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3,2</a:t>
                      </a:r>
                      <a:r>
                        <a:rPr lang="en-US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3727680684"/>
                  </a:ext>
                </a:extLst>
              </a:tr>
              <a:tr h="821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начисленная заработная плата работников организаций, рублей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49 274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71" marR="4871" marT="4871" marB="0" anchor="ctr"/>
                </a:tc>
                <a:extLst>
                  <a:ext uri="{0D108BD9-81ED-4DB2-BD59-A6C34878D82A}">
                    <a16:rowId xmlns:a16="http://schemas.microsoft.com/office/drawing/2014/main" val="590042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1614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>
          <a:xfrm>
            <a:off x="521207" y="448056"/>
            <a:ext cx="7406552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Российская трехсторонняя комиссия по регулированию социально-трудовых отношений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3398958-5CF8-4388-A163-41C4DF62F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155" y="1453819"/>
            <a:ext cx="4362515" cy="2453915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3C60967D-FBC9-414F-B2C6-FBF3330D4CA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4"/>
          <a:stretch>
            <a:fillRect/>
          </a:stretch>
        </p:blipFill>
        <p:spPr>
          <a:xfrm>
            <a:off x="7833978" y="3630967"/>
            <a:ext cx="3954663" cy="2631765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5C86C6-9634-4CD2-A4C7-7B7D051827D3}"/>
              </a:ext>
            </a:extLst>
          </p:cNvPr>
          <p:cNvSpPr txBox="1"/>
          <p:nvPr/>
        </p:nvSpPr>
        <p:spPr>
          <a:xfrm>
            <a:off x="663250" y="1453819"/>
            <a:ext cx="5053970" cy="4662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федеральном уроне действует Российская трехсторонняя комиссия по регулированию социально-трудовых отношений.  Членами  РТК являются представители профсоюзов, работодателей и Правительства Российской Федерации.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Профсоюза работников АПК РФ  в работе РТК участвует Председатель Профсоюза </a:t>
            </a:r>
            <a:r>
              <a:rPr lang="ru-RU" sz="16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Н.Н.Агапова</a:t>
            </a:r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дает возможность влиять на решения по вопросам социально-трудовой сферы и, в частности, по вопросам эффективного функционирования агропромышленного комплекса, защищать интересы членов Профсоюза, работников отрасли. </a:t>
            </a:r>
          </a:p>
          <a:p>
            <a:endParaRPr lang="ru-RU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развития АПК, заработной платы работников АПК неоднократно включались в повестку дня РТК. </a:t>
            </a:r>
          </a:p>
        </p:txBody>
      </p:sp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76055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Система коллективных договоров и соглашений Профсоюза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cxnSp>
        <p:nvCxnSpPr>
          <p:cNvPr id="20" name="Прямая соединительная линия 19" descr="Светло-серая линия, разделяющая текст и изображения трансформации"/>
          <p:cNvCxnSpPr/>
          <p:nvPr/>
        </p:nvCxnSpPr>
        <p:spPr>
          <a:xfrm>
            <a:off x="6773944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FBAE26E3-7AE2-4302-A16C-77F4411237ED}"/>
              </a:ext>
            </a:extLst>
          </p:cNvPr>
          <p:cNvGrpSpPr/>
          <p:nvPr/>
        </p:nvGrpSpPr>
        <p:grpSpPr>
          <a:xfrm>
            <a:off x="1918664" y="1088136"/>
            <a:ext cx="8096250" cy="5040312"/>
            <a:chOff x="0" y="0"/>
            <a:chExt cx="8095935" cy="5040560"/>
          </a:xfrm>
        </p:grpSpPr>
        <p:sp>
          <p:nvSpPr>
            <p:cNvPr id="34" name="Равнобедренный треугольник 33">
              <a:extLst>
                <a:ext uri="{FF2B5EF4-FFF2-40B4-BE49-F238E27FC236}">
                  <a16:creationId xmlns:a16="http://schemas.microsoft.com/office/drawing/2014/main" id="{C6329ADA-60E5-4DA4-AAD4-99074194E750}"/>
                </a:ext>
              </a:extLst>
            </p:cNvPr>
            <p:cNvSpPr/>
            <p:nvPr/>
          </p:nvSpPr>
          <p:spPr>
            <a:xfrm>
              <a:off x="58108" y="0"/>
              <a:ext cx="8037827" cy="5040560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A603AB">
                    <a:alpha val="30000"/>
                  </a:srgbClr>
                </a:gs>
                <a:gs pos="21001">
                  <a:srgbClr val="0819FB">
                    <a:alpha val="30000"/>
                  </a:srgbClr>
                </a:gs>
                <a:gs pos="35001">
                  <a:srgbClr val="1A8D48">
                    <a:alpha val="30000"/>
                  </a:srgbClr>
                </a:gs>
                <a:gs pos="52000">
                  <a:srgbClr val="FFFF00">
                    <a:alpha val="30000"/>
                  </a:srgbClr>
                </a:gs>
                <a:gs pos="73000">
                  <a:srgbClr val="EE3F17">
                    <a:alpha val="30000"/>
                  </a:srgbClr>
                </a:gs>
                <a:gs pos="88000">
                  <a:srgbClr val="E81766">
                    <a:alpha val="30000"/>
                  </a:srgbClr>
                </a:gs>
                <a:gs pos="100000">
                  <a:srgbClr val="A603AB">
                    <a:alpha val="30000"/>
                  </a:srgbClr>
                </a:gs>
              </a:gsLst>
              <a:lin ang="16200000" scaled="0"/>
            </a:gradFill>
            <a:effectLst>
              <a:outerShdw blurRad="317500" dist="38100" dir="5400000" algn="t" rotWithShape="0">
                <a:prstClr val="black">
                  <a:alpha val="29000"/>
                </a:prstClr>
              </a:outerShdw>
              <a:reflection blurRad="12700" stA="25000" endPos="28000" dist="38100" dir="5400000" sy="-100000" rotWithShape="0"/>
            </a:effectLst>
            <a:scene3d>
              <a:camera prst="orthographicFront" fov="0">
                <a:rot lat="0" lon="0" rev="0"/>
              </a:camera>
              <a:lightRig rig="threePt" dir="t">
                <a:rot lat="0" lon="0" rev="0"/>
              </a:lightRig>
            </a:scene3d>
            <a:sp3d>
              <a:contourClr>
                <a:schemeClr val="accent1">
                  <a:tint val="100000"/>
                  <a:shade val="100000"/>
                  <a:satMod val="100000"/>
                </a:schemeClr>
              </a:contourClr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Полилиния 10">
              <a:extLst>
                <a:ext uri="{FF2B5EF4-FFF2-40B4-BE49-F238E27FC236}">
                  <a16:creationId xmlns:a16="http://schemas.microsoft.com/office/drawing/2014/main" id="{7A04E353-97EA-48B6-8D79-EFBF4D866BED}"/>
                </a:ext>
              </a:extLst>
            </p:cNvPr>
            <p:cNvSpPr/>
            <p:nvPr/>
          </p:nvSpPr>
          <p:spPr>
            <a:xfrm>
              <a:off x="1" y="374697"/>
              <a:ext cx="8064141" cy="678022"/>
            </a:xfrm>
            <a:custGeom>
              <a:avLst/>
              <a:gdLst>
                <a:gd name="connsiteX0" fmla="*/ 98352 w 590103"/>
                <a:gd name="connsiteY0" fmla="*/ 0 h 5460503"/>
                <a:gd name="connsiteX1" fmla="*/ 491751 w 590103"/>
                <a:gd name="connsiteY1" fmla="*/ 0 h 5460503"/>
                <a:gd name="connsiteX2" fmla="*/ 561296 w 590103"/>
                <a:gd name="connsiteY2" fmla="*/ 28807 h 5460503"/>
                <a:gd name="connsiteX3" fmla="*/ 590103 w 590103"/>
                <a:gd name="connsiteY3" fmla="*/ 98352 h 5460503"/>
                <a:gd name="connsiteX4" fmla="*/ 590103 w 590103"/>
                <a:gd name="connsiteY4" fmla="*/ 5460503 h 5460503"/>
                <a:gd name="connsiteX5" fmla="*/ 590103 w 590103"/>
                <a:gd name="connsiteY5" fmla="*/ 5460503 h 5460503"/>
                <a:gd name="connsiteX6" fmla="*/ 590103 w 590103"/>
                <a:gd name="connsiteY6" fmla="*/ 5460503 h 5460503"/>
                <a:gd name="connsiteX7" fmla="*/ 0 w 590103"/>
                <a:gd name="connsiteY7" fmla="*/ 5460503 h 5460503"/>
                <a:gd name="connsiteX8" fmla="*/ 0 w 590103"/>
                <a:gd name="connsiteY8" fmla="*/ 5460503 h 5460503"/>
                <a:gd name="connsiteX9" fmla="*/ 0 w 590103"/>
                <a:gd name="connsiteY9" fmla="*/ 5460503 h 5460503"/>
                <a:gd name="connsiteX10" fmla="*/ 0 w 590103"/>
                <a:gd name="connsiteY10" fmla="*/ 98352 h 5460503"/>
                <a:gd name="connsiteX11" fmla="*/ 28807 w 590103"/>
                <a:gd name="connsiteY11" fmla="*/ 28807 h 5460503"/>
                <a:gd name="connsiteX12" fmla="*/ 98352 w 590103"/>
                <a:gd name="connsiteY12" fmla="*/ 0 h 546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103" h="5460503">
                  <a:moveTo>
                    <a:pt x="590103" y="910101"/>
                  </a:moveTo>
                  <a:lnTo>
                    <a:pt x="590103" y="4550402"/>
                  </a:lnTo>
                  <a:cubicBezTo>
                    <a:pt x="590103" y="4791779"/>
                    <a:pt x="588983" y="5023263"/>
                    <a:pt x="586990" y="5193934"/>
                  </a:cubicBezTo>
                  <a:cubicBezTo>
                    <a:pt x="584997" y="5364614"/>
                    <a:pt x="582293" y="5460498"/>
                    <a:pt x="579474" y="5460498"/>
                  </a:cubicBezTo>
                  <a:lnTo>
                    <a:pt x="0" y="5460498"/>
                  </a:lnTo>
                  <a:lnTo>
                    <a:pt x="0" y="5460498"/>
                  </a:lnTo>
                  <a:lnTo>
                    <a:pt x="0" y="546049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9474" y="5"/>
                  </a:lnTo>
                  <a:cubicBezTo>
                    <a:pt x="582293" y="5"/>
                    <a:pt x="584997" y="95889"/>
                    <a:pt x="586990" y="266569"/>
                  </a:cubicBezTo>
                  <a:cubicBezTo>
                    <a:pt x="588983" y="437249"/>
                    <a:pt x="590103" y="668734"/>
                    <a:pt x="590103" y="91010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2000"/>
              </a:schemeClr>
            </a:solidFill>
            <a:ln>
              <a:noFill/>
              <a:prstDash val="solid"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85344" tIns="29225" rIns="29225" bIns="29225" spcCol="1270" anchor="ctr"/>
            <a:lstStyle>
              <a:lvl1pPr marL="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711182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Отраслевое соглашение по агропромышленному комплексу РФ на 2018-2020 годы</a:t>
              </a:r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A4DEF04D-5940-428B-A741-D700E1786A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" y="1257912"/>
              <a:ext cx="8064141" cy="606655"/>
              <a:chOff x="1" y="1257912"/>
              <a:chExt cx="7959492" cy="472526"/>
            </a:xfrm>
          </p:grpSpPr>
          <p:sp>
            <p:nvSpPr>
              <p:cNvPr id="42" name="Полилиния 12">
                <a:extLst>
                  <a:ext uri="{FF2B5EF4-FFF2-40B4-BE49-F238E27FC236}">
                    <a16:creationId xmlns:a16="http://schemas.microsoft.com/office/drawing/2014/main" id="{DE0DC6B4-611A-4A2A-91DA-28AF9F8ABA05}"/>
                  </a:ext>
                </a:extLst>
              </p:cNvPr>
              <p:cNvSpPr/>
              <p:nvPr/>
            </p:nvSpPr>
            <p:spPr>
              <a:xfrm>
                <a:off x="1" y="1271810"/>
                <a:ext cx="7959492" cy="451677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61296 w 590103"/>
                  <a:gd name="connsiteY2" fmla="*/ 28807 h 5460503"/>
                  <a:gd name="connsiteX3" fmla="*/ 590103 w 590103"/>
                  <a:gd name="connsiteY3" fmla="*/ 98352 h 5460503"/>
                  <a:gd name="connsiteX4" fmla="*/ 590103 w 590103"/>
                  <a:gd name="connsiteY4" fmla="*/ 5460503 h 5460503"/>
                  <a:gd name="connsiteX5" fmla="*/ 590103 w 590103"/>
                  <a:gd name="connsiteY5" fmla="*/ 5460503 h 5460503"/>
                  <a:gd name="connsiteX6" fmla="*/ 590103 w 590103"/>
                  <a:gd name="connsiteY6" fmla="*/ 5460503 h 5460503"/>
                  <a:gd name="connsiteX7" fmla="*/ 0 w 590103"/>
                  <a:gd name="connsiteY7" fmla="*/ 5460503 h 5460503"/>
                  <a:gd name="connsiteX8" fmla="*/ 0 w 590103"/>
                  <a:gd name="connsiteY8" fmla="*/ 5460503 h 5460503"/>
                  <a:gd name="connsiteX9" fmla="*/ 0 w 590103"/>
                  <a:gd name="connsiteY9" fmla="*/ 5460503 h 5460503"/>
                  <a:gd name="connsiteX10" fmla="*/ 0 w 590103"/>
                  <a:gd name="connsiteY10" fmla="*/ 98352 h 5460503"/>
                  <a:gd name="connsiteX11" fmla="*/ 28807 w 590103"/>
                  <a:gd name="connsiteY11" fmla="*/ 28807 h 5460503"/>
                  <a:gd name="connsiteX12" fmla="*/ 98352 w 590103"/>
                  <a:gd name="connsiteY12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4791779"/>
                      <a:pt x="588983" y="5023263"/>
                      <a:pt x="586990" y="5193934"/>
                    </a:cubicBezTo>
                    <a:cubicBezTo>
                      <a:pt x="584997" y="5364614"/>
                      <a:pt x="582293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2293" y="5"/>
                      <a:pt x="584997" y="95889"/>
                      <a:pt x="586990" y="266569"/>
                    </a:cubicBezTo>
                    <a:cubicBezTo>
                      <a:pt x="588983" y="437249"/>
                      <a:pt x="590103" y="668734"/>
                      <a:pt x="590103" y="910101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  <a:alpha val="52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85344" tIns="29225" rIns="29225" bIns="29225" spcCol="1270" anchor="ctr"/>
              <a:lstStyle>
                <a:lvl1pPr marL="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46" lvl="1" indent="-171446" defTabSz="711182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ru-RU" sz="230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Отраслевые соглашения на региональной уровне</a:t>
                </a:r>
              </a:p>
            </p:txBody>
          </p:sp>
          <p:sp>
            <p:nvSpPr>
              <p:cNvPr id="43" name="Скругленный прямоугольник 29">
                <a:extLst>
                  <a:ext uri="{FF2B5EF4-FFF2-40B4-BE49-F238E27FC236}">
                    <a16:creationId xmlns:a16="http://schemas.microsoft.com/office/drawing/2014/main" id="{4AF5A531-5540-4685-940D-5D17B858980E}"/>
                  </a:ext>
                </a:extLst>
              </p:cNvPr>
              <p:cNvSpPr/>
              <p:nvPr/>
            </p:nvSpPr>
            <p:spPr>
              <a:xfrm>
                <a:off x="6543599" y="1257912"/>
                <a:ext cx="1385542" cy="472526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  <a:alpha val="22000"/>
                </a:schemeClr>
              </a:solidFill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wrap="square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55</a:t>
                </a:r>
              </a:p>
              <a:p>
                <a:pPr algn="ctr">
                  <a:defRPr/>
                </a:pPr>
                <a:r>
                  <a:rPr lang="ru-RU" sz="1400" b="1" i="1" dirty="0">
                    <a:latin typeface="Times New Roman" pitchFamily="18" charset="0"/>
                    <a:cs typeface="Times New Roman" pitchFamily="18" charset="0"/>
                  </a:rPr>
                  <a:t>(-5 к 2018)</a:t>
                </a:r>
              </a:p>
            </p:txBody>
          </p:sp>
        </p:grp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E2F8CD46-C72C-4E8D-B124-1711DCE7DA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212496"/>
              <a:ext cx="8064141" cy="678026"/>
              <a:chOff x="0" y="2212496"/>
              <a:chExt cx="7959492" cy="528116"/>
            </a:xfrm>
          </p:grpSpPr>
          <p:sp>
            <p:nvSpPr>
              <p:cNvPr id="40" name="Полилиния 14">
                <a:extLst>
                  <a:ext uri="{FF2B5EF4-FFF2-40B4-BE49-F238E27FC236}">
                    <a16:creationId xmlns:a16="http://schemas.microsoft.com/office/drawing/2014/main" id="{E0719D94-E035-470A-880C-386F25943D07}"/>
                  </a:ext>
                </a:extLst>
              </p:cNvPr>
              <p:cNvSpPr/>
              <p:nvPr/>
            </p:nvSpPr>
            <p:spPr>
              <a:xfrm>
                <a:off x="0" y="2233343"/>
                <a:ext cx="7959492" cy="493366"/>
              </a:xfrm>
              <a:custGeom>
                <a:avLst/>
                <a:gdLst>
                  <a:gd name="connsiteX0" fmla="*/ 98352 w 590103"/>
                  <a:gd name="connsiteY0" fmla="*/ 0 h 5460503"/>
                  <a:gd name="connsiteX1" fmla="*/ 491751 w 590103"/>
                  <a:gd name="connsiteY1" fmla="*/ 0 h 5460503"/>
                  <a:gd name="connsiteX2" fmla="*/ 561296 w 590103"/>
                  <a:gd name="connsiteY2" fmla="*/ 28807 h 5460503"/>
                  <a:gd name="connsiteX3" fmla="*/ 590103 w 590103"/>
                  <a:gd name="connsiteY3" fmla="*/ 98352 h 5460503"/>
                  <a:gd name="connsiteX4" fmla="*/ 590103 w 590103"/>
                  <a:gd name="connsiteY4" fmla="*/ 5460503 h 5460503"/>
                  <a:gd name="connsiteX5" fmla="*/ 590103 w 590103"/>
                  <a:gd name="connsiteY5" fmla="*/ 5460503 h 5460503"/>
                  <a:gd name="connsiteX6" fmla="*/ 590103 w 590103"/>
                  <a:gd name="connsiteY6" fmla="*/ 5460503 h 5460503"/>
                  <a:gd name="connsiteX7" fmla="*/ 0 w 590103"/>
                  <a:gd name="connsiteY7" fmla="*/ 5460503 h 5460503"/>
                  <a:gd name="connsiteX8" fmla="*/ 0 w 590103"/>
                  <a:gd name="connsiteY8" fmla="*/ 5460503 h 5460503"/>
                  <a:gd name="connsiteX9" fmla="*/ 0 w 590103"/>
                  <a:gd name="connsiteY9" fmla="*/ 5460503 h 5460503"/>
                  <a:gd name="connsiteX10" fmla="*/ 0 w 590103"/>
                  <a:gd name="connsiteY10" fmla="*/ 98352 h 5460503"/>
                  <a:gd name="connsiteX11" fmla="*/ 28807 w 590103"/>
                  <a:gd name="connsiteY11" fmla="*/ 28807 h 5460503"/>
                  <a:gd name="connsiteX12" fmla="*/ 98352 w 590103"/>
                  <a:gd name="connsiteY12" fmla="*/ 0 h 5460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0103" h="5460503">
                    <a:moveTo>
                      <a:pt x="590103" y="910101"/>
                    </a:moveTo>
                    <a:lnTo>
                      <a:pt x="590103" y="4550402"/>
                    </a:lnTo>
                    <a:cubicBezTo>
                      <a:pt x="590103" y="4791779"/>
                      <a:pt x="588983" y="5023263"/>
                      <a:pt x="586990" y="5193934"/>
                    </a:cubicBezTo>
                    <a:cubicBezTo>
                      <a:pt x="584997" y="5364614"/>
                      <a:pt x="582293" y="5460498"/>
                      <a:pt x="579474" y="5460498"/>
                    </a:cubicBez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46049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79474" y="5"/>
                    </a:lnTo>
                    <a:cubicBezTo>
                      <a:pt x="582293" y="5"/>
                      <a:pt x="584997" y="95889"/>
                      <a:pt x="586990" y="266569"/>
                    </a:cubicBezTo>
                    <a:cubicBezTo>
                      <a:pt x="588983" y="437249"/>
                      <a:pt x="590103" y="668734"/>
                      <a:pt x="590103" y="910101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  <a:alpha val="52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85344" tIns="29225" rIns="29225" bIns="29225" spcCol="1270" anchor="ctr"/>
              <a:lstStyle>
                <a:lvl1pPr marL="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>
                        <a:hueOff val="0"/>
                        <a:satOff val="0"/>
                        <a:lumOff val="0"/>
                        <a:alphaOff val="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46" lvl="1" indent="-171446" defTabSz="711182">
                  <a:lnSpc>
                    <a:spcPct val="90000"/>
                  </a:lnSpc>
                  <a:spcAft>
                    <a:spcPct val="15000"/>
                  </a:spcAft>
                  <a:defRPr/>
                </a:pPr>
                <a:r>
                  <a:rPr lang="ru-RU" sz="2200">
                    <a:latin typeface="Times New Roman" pitchFamily="18" charset="0"/>
                    <a:cs typeface="Times New Roman" pitchFamily="18" charset="0"/>
                  </a:rPr>
                  <a:t>Территориальные отраслевые соглашения</a:t>
                </a:r>
              </a:p>
            </p:txBody>
          </p:sp>
          <p:sp>
            <p:nvSpPr>
              <p:cNvPr id="41" name="Скругленный прямоугольник 30">
                <a:extLst>
                  <a:ext uri="{FF2B5EF4-FFF2-40B4-BE49-F238E27FC236}">
                    <a16:creationId xmlns:a16="http://schemas.microsoft.com/office/drawing/2014/main" id="{468C5D58-E477-4439-8ADA-C7C1C86791B1}"/>
                  </a:ext>
                </a:extLst>
              </p:cNvPr>
              <p:cNvSpPr/>
              <p:nvPr/>
            </p:nvSpPr>
            <p:spPr>
              <a:xfrm>
                <a:off x="6543598" y="2212496"/>
                <a:ext cx="1406119" cy="528116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  <a:alpha val="22000"/>
                </a:schemeClr>
              </a:solidFill>
              <a:ln>
                <a:noFill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wrap="square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209</a:t>
                </a:r>
              </a:p>
              <a:p>
                <a:pPr algn="ctr">
                  <a:defRPr/>
                </a:pPr>
                <a:r>
                  <a:rPr lang="ru-RU" sz="1400" b="1" i="1" dirty="0">
                    <a:latin typeface="Times New Roman" pitchFamily="18" charset="0"/>
                    <a:cs typeface="Times New Roman" pitchFamily="18" charset="0"/>
                  </a:rPr>
                  <a:t>(-29 к 2018)</a:t>
                </a:r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8" name="Полилиния 18">
              <a:extLst>
                <a:ext uri="{FF2B5EF4-FFF2-40B4-BE49-F238E27FC236}">
                  <a16:creationId xmlns:a16="http://schemas.microsoft.com/office/drawing/2014/main" id="{3ADB9D15-DFE6-4705-9C53-CB194430824C}"/>
                </a:ext>
              </a:extLst>
            </p:cNvPr>
            <p:cNvSpPr/>
            <p:nvPr/>
          </p:nvSpPr>
          <p:spPr bwMode="auto">
            <a:xfrm>
              <a:off x="1" y="3131393"/>
              <a:ext cx="8064141" cy="695865"/>
            </a:xfrm>
            <a:custGeom>
              <a:avLst/>
              <a:gdLst>
                <a:gd name="connsiteX0" fmla="*/ 98352 w 590103"/>
                <a:gd name="connsiteY0" fmla="*/ 0 h 5460503"/>
                <a:gd name="connsiteX1" fmla="*/ 491751 w 590103"/>
                <a:gd name="connsiteY1" fmla="*/ 0 h 5460503"/>
                <a:gd name="connsiteX2" fmla="*/ 561296 w 590103"/>
                <a:gd name="connsiteY2" fmla="*/ 28807 h 5460503"/>
                <a:gd name="connsiteX3" fmla="*/ 590103 w 590103"/>
                <a:gd name="connsiteY3" fmla="*/ 98352 h 5460503"/>
                <a:gd name="connsiteX4" fmla="*/ 590103 w 590103"/>
                <a:gd name="connsiteY4" fmla="*/ 5460503 h 5460503"/>
                <a:gd name="connsiteX5" fmla="*/ 590103 w 590103"/>
                <a:gd name="connsiteY5" fmla="*/ 5460503 h 5460503"/>
                <a:gd name="connsiteX6" fmla="*/ 590103 w 590103"/>
                <a:gd name="connsiteY6" fmla="*/ 5460503 h 5460503"/>
                <a:gd name="connsiteX7" fmla="*/ 0 w 590103"/>
                <a:gd name="connsiteY7" fmla="*/ 5460503 h 5460503"/>
                <a:gd name="connsiteX8" fmla="*/ 0 w 590103"/>
                <a:gd name="connsiteY8" fmla="*/ 5460503 h 5460503"/>
                <a:gd name="connsiteX9" fmla="*/ 0 w 590103"/>
                <a:gd name="connsiteY9" fmla="*/ 5460503 h 5460503"/>
                <a:gd name="connsiteX10" fmla="*/ 0 w 590103"/>
                <a:gd name="connsiteY10" fmla="*/ 98352 h 5460503"/>
                <a:gd name="connsiteX11" fmla="*/ 28807 w 590103"/>
                <a:gd name="connsiteY11" fmla="*/ 28807 h 5460503"/>
                <a:gd name="connsiteX12" fmla="*/ 98352 w 590103"/>
                <a:gd name="connsiteY12" fmla="*/ 0 h 5460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103" h="5460503">
                  <a:moveTo>
                    <a:pt x="590103" y="910101"/>
                  </a:moveTo>
                  <a:lnTo>
                    <a:pt x="590103" y="4550402"/>
                  </a:lnTo>
                  <a:cubicBezTo>
                    <a:pt x="590103" y="4791779"/>
                    <a:pt x="588983" y="5023263"/>
                    <a:pt x="586990" y="5193934"/>
                  </a:cubicBezTo>
                  <a:cubicBezTo>
                    <a:pt x="584997" y="5364614"/>
                    <a:pt x="582293" y="5460498"/>
                    <a:pt x="579474" y="5460498"/>
                  </a:cubicBezTo>
                  <a:lnTo>
                    <a:pt x="0" y="5460498"/>
                  </a:lnTo>
                  <a:lnTo>
                    <a:pt x="0" y="5460498"/>
                  </a:lnTo>
                  <a:lnTo>
                    <a:pt x="0" y="5460498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79474" y="5"/>
                  </a:lnTo>
                  <a:cubicBezTo>
                    <a:pt x="582293" y="5"/>
                    <a:pt x="584997" y="95889"/>
                    <a:pt x="586990" y="266569"/>
                  </a:cubicBezTo>
                  <a:cubicBezTo>
                    <a:pt x="588983" y="437249"/>
                    <a:pt x="590103" y="668734"/>
                    <a:pt x="590103" y="910101"/>
                  </a:cubicBezTo>
                  <a:close/>
                </a:path>
              </a:pathLst>
            </a:custGeom>
            <a:solidFill>
              <a:schemeClr val="bg1">
                <a:alpha val="52000"/>
              </a:schemeClr>
            </a:solidFill>
            <a:ln>
              <a:noFill/>
              <a:prstDash val="solid"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85344" tIns="29225" rIns="29225" bIns="29225" spcCol="1270" anchor="ctr"/>
            <a:lstStyle>
              <a:lvl1pPr marL="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46" lvl="1" indent="-171446" defTabSz="711182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sz="2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Коллективные договоры</a:t>
              </a:r>
              <a:endParaRPr lang="ru-RU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Скругленный прямоугольник 17">
              <a:extLst>
                <a:ext uri="{FF2B5EF4-FFF2-40B4-BE49-F238E27FC236}">
                  <a16:creationId xmlns:a16="http://schemas.microsoft.com/office/drawing/2014/main" id="{90BF1D19-46F1-4B09-8175-0F25E9025114}"/>
                </a:ext>
              </a:extLst>
            </p:cNvPr>
            <p:cNvSpPr/>
            <p:nvPr/>
          </p:nvSpPr>
          <p:spPr bwMode="auto">
            <a:xfrm>
              <a:off x="6636581" y="3158157"/>
              <a:ext cx="1364222" cy="67802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22000"/>
              </a:schemeClr>
            </a:solidFill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2800" b="1" dirty="0">
                  <a:latin typeface="Times New Roman" pitchFamily="18" charset="0"/>
                  <a:cs typeface="Times New Roman" pitchFamily="18" charset="0"/>
                </a:rPr>
                <a:t>4332</a:t>
              </a:r>
            </a:p>
            <a:p>
              <a:pPr algn="ctr">
                <a:defRPr/>
              </a:pPr>
              <a:r>
                <a:rPr lang="ru-RU" sz="1400" b="1" i="1" dirty="0">
                  <a:latin typeface="Times New Roman" pitchFamily="18" charset="0"/>
                  <a:cs typeface="Times New Roman" pitchFamily="18" charset="0"/>
                </a:rPr>
                <a:t>(-310 к 2018)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Полилиния 15">
            <a:extLst>
              <a:ext uri="{FF2B5EF4-FFF2-40B4-BE49-F238E27FC236}">
                <a16:creationId xmlns:a16="http://schemas.microsoft.com/office/drawing/2014/main" id="{3368DB11-F36C-4367-86DE-504FBDB19CF9}"/>
              </a:ext>
            </a:extLst>
          </p:cNvPr>
          <p:cNvSpPr/>
          <p:nvPr/>
        </p:nvSpPr>
        <p:spPr bwMode="auto">
          <a:xfrm>
            <a:off x="1274854" y="5422109"/>
            <a:ext cx="8064455" cy="633381"/>
          </a:xfrm>
          <a:custGeom>
            <a:avLst/>
            <a:gdLst>
              <a:gd name="connsiteX0" fmla="*/ 98352 w 590103"/>
              <a:gd name="connsiteY0" fmla="*/ 0 h 5460503"/>
              <a:gd name="connsiteX1" fmla="*/ 491751 w 590103"/>
              <a:gd name="connsiteY1" fmla="*/ 0 h 5460503"/>
              <a:gd name="connsiteX2" fmla="*/ 561296 w 590103"/>
              <a:gd name="connsiteY2" fmla="*/ 28807 h 5460503"/>
              <a:gd name="connsiteX3" fmla="*/ 590103 w 590103"/>
              <a:gd name="connsiteY3" fmla="*/ 98352 h 5460503"/>
              <a:gd name="connsiteX4" fmla="*/ 590103 w 590103"/>
              <a:gd name="connsiteY4" fmla="*/ 5460503 h 5460503"/>
              <a:gd name="connsiteX5" fmla="*/ 590103 w 590103"/>
              <a:gd name="connsiteY5" fmla="*/ 5460503 h 5460503"/>
              <a:gd name="connsiteX6" fmla="*/ 590103 w 590103"/>
              <a:gd name="connsiteY6" fmla="*/ 5460503 h 5460503"/>
              <a:gd name="connsiteX7" fmla="*/ 0 w 590103"/>
              <a:gd name="connsiteY7" fmla="*/ 5460503 h 5460503"/>
              <a:gd name="connsiteX8" fmla="*/ 0 w 590103"/>
              <a:gd name="connsiteY8" fmla="*/ 5460503 h 5460503"/>
              <a:gd name="connsiteX9" fmla="*/ 0 w 590103"/>
              <a:gd name="connsiteY9" fmla="*/ 5460503 h 5460503"/>
              <a:gd name="connsiteX10" fmla="*/ 0 w 590103"/>
              <a:gd name="connsiteY10" fmla="*/ 98352 h 5460503"/>
              <a:gd name="connsiteX11" fmla="*/ 28807 w 590103"/>
              <a:gd name="connsiteY11" fmla="*/ 28807 h 5460503"/>
              <a:gd name="connsiteX12" fmla="*/ 98352 w 590103"/>
              <a:gd name="connsiteY12" fmla="*/ 0 h 546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103" h="5460503">
                <a:moveTo>
                  <a:pt x="590103" y="910101"/>
                </a:moveTo>
                <a:lnTo>
                  <a:pt x="590103" y="4550402"/>
                </a:lnTo>
                <a:cubicBezTo>
                  <a:pt x="590103" y="4791779"/>
                  <a:pt x="588983" y="5023263"/>
                  <a:pt x="586990" y="5193934"/>
                </a:cubicBezTo>
                <a:cubicBezTo>
                  <a:pt x="584997" y="5364614"/>
                  <a:pt x="582293" y="5460498"/>
                  <a:pt x="579474" y="5460498"/>
                </a:cubicBezTo>
                <a:lnTo>
                  <a:pt x="0" y="5460498"/>
                </a:lnTo>
                <a:lnTo>
                  <a:pt x="0" y="5460498"/>
                </a:lnTo>
                <a:lnTo>
                  <a:pt x="0" y="5460498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  <a:lnTo>
                  <a:pt x="579474" y="5"/>
                </a:lnTo>
                <a:cubicBezTo>
                  <a:pt x="582293" y="5"/>
                  <a:pt x="584997" y="95889"/>
                  <a:pt x="586990" y="266569"/>
                </a:cubicBezTo>
                <a:cubicBezTo>
                  <a:pt x="588983" y="437249"/>
                  <a:pt x="590103" y="668734"/>
                  <a:pt x="590103" y="910101"/>
                </a:cubicBez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  <a:prstDash val="solid"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wrap="square" lIns="85344" tIns="29225" rIns="29225" bIns="29225" spcCol="1270" anchor="ctr"/>
          <a:lstStyle>
            <a:lvl1pPr marL="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Иные соглашения (по отдельным</a:t>
            </a:r>
            <a:r>
              <a:rPr lang="ru-RU" sz="2200" baseline="0" dirty="0">
                <a:latin typeface="Times New Roman" pitchFamily="18" charset="0"/>
                <a:cs typeface="Times New Roman" pitchFamily="18" charset="0"/>
              </a:rPr>
              <a:t> направлениям </a:t>
            </a:r>
          </a:p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200" baseline="0" dirty="0">
                <a:latin typeface="Times New Roman" pitchFamily="18" charset="0"/>
                <a:cs typeface="Times New Roman" pitchFamily="18" charset="0"/>
              </a:rPr>
              <a:t>регулирования социально-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трудовых отношений и иных</a:t>
            </a:r>
          </a:p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непосредственно связанных с ними отношений)</a:t>
            </a:r>
          </a:p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marL="171446" lvl="1" indent="-171446" defTabSz="711182">
              <a:lnSpc>
                <a:spcPct val="90000"/>
              </a:lnSpc>
              <a:spcAft>
                <a:spcPct val="15000"/>
              </a:spcAft>
              <a:defRPr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17">
            <a:extLst>
              <a:ext uri="{FF2B5EF4-FFF2-40B4-BE49-F238E27FC236}">
                <a16:creationId xmlns:a16="http://schemas.microsoft.com/office/drawing/2014/main" id="{EA938A4D-02E6-4FA7-8671-D13B00053A1F}"/>
              </a:ext>
            </a:extLst>
          </p:cNvPr>
          <p:cNvSpPr/>
          <p:nvPr/>
        </p:nvSpPr>
        <p:spPr bwMode="auto">
          <a:xfrm>
            <a:off x="8483741" y="5177660"/>
            <a:ext cx="1685925" cy="971550"/>
          </a:xfrm>
          <a:prstGeom prst="roundRect">
            <a:avLst/>
          </a:prstGeom>
          <a:solidFill>
            <a:schemeClr val="tx1">
              <a:lumMod val="50000"/>
              <a:lumOff val="50000"/>
              <a:alpha val="22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36</a:t>
            </a:r>
          </a:p>
          <a:p>
            <a:pPr algn="ctr">
              <a:defRPr/>
            </a:pP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(-13 к 2018)</a:t>
            </a: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21207" y="448056"/>
            <a:ext cx="8986777" cy="640080"/>
          </a:xfrm>
        </p:spPr>
        <p:txBody>
          <a:bodyPr rtlCol="0">
            <a:normAutofit/>
          </a:bodyPr>
          <a:lstStyle/>
          <a:p>
            <a:pPr lvl="0" rtl="0"/>
            <a:r>
              <a:rPr lang="ru-RU" dirty="0">
                <a:latin typeface="Segoe UI Light" panose="020B0502040204020203" pitchFamily="34" charset="0"/>
                <a:cs typeface="Segoe UI Light" panose="020B0502040204020203" pitchFamily="34" charset="0"/>
              </a:rPr>
              <a:t>Динамика количества коллективных договоров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237A4D90-EE36-498F-B10B-1CF2E22B06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097416"/>
              </p:ext>
            </p:extLst>
          </p:nvPr>
        </p:nvGraphicFramePr>
        <p:xfrm>
          <a:off x="1926454" y="1775534"/>
          <a:ext cx="8527233" cy="4415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571EB-3A90-4109-9B75-2C951F0F8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Динамика количества </a:t>
            </a:r>
            <a:br>
              <a:rPr lang="ru-RU" dirty="0"/>
            </a:br>
            <a:r>
              <a:rPr lang="ru-RU" dirty="0"/>
              <a:t>первичных профсоюзных организаций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51C448B4-13BF-494B-A071-4885BC34CC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1593782"/>
              </p:ext>
            </p:extLst>
          </p:nvPr>
        </p:nvGraphicFramePr>
        <p:xfrm>
          <a:off x="2119312" y="1413722"/>
          <a:ext cx="7953375" cy="509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7163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6C31FD-9D11-44DD-9356-E95397AC8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Динамика охвата коллективными договорами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DCC86105-D30C-45FF-84D8-25BB00B929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306667"/>
              </p:ext>
            </p:extLst>
          </p:nvPr>
        </p:nvGraphicFramePr>
        <p:xfrm>
          <a:off x="2219325" y="1546738"/>
          <a:ext cx="7753350" cy="4676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365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11E803-0A03-44D6-B54D-8B4B963CF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7" y="448056"/>
            <a:ext cx="6421132" cy="640080"/>
          </a:xfrm>
        </p:spPr>
        <p:txBody>
          <a:bodyPr>
            <a:normAutofit fontScale="90000"/>
          </a:bodyPr>
          <a:lstStyle/>
          <a:p>
            <a:r>
              <a:rPr lang="ru-RU" dirty="0"/>
              <a:t>Среднесписочная численность работников по полному кругу организаций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2A96CA0B-12DA-48B9-90CA-114A4BEC33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239284"/>
              </p:ext>
            </p:extLst>
          </p:nvPr>
        </p:nvGraphicFramePr>
        <p:xfrm>
          <a:off x="1968669" y="1333408"/>
          <a:ext cx="8467725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9777041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54_TF10001108" id="{AD03B7F0-D966-4354-AC03-7A90B59AFB51}" vid="{C94E022A-E681-4920-85C8-04125627F5A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50072C5-DDE0-4258-BA7A-4D4B80DFA63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{0FE6AEB4-F859-40B7-889F-4D48C4EF0808}tf10001108_win32</Template>
  <TotalTime>93</TotalTime>
  <Words>581</Words>
  <Application>Microsoft Office PowerPoint</Application>
  <PresentationFormat>Широкоэкранный</PresentationFormat>
  <Paragraphs>153</Paragraphs>
  <Slides>14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Segoe UI</vt:lpstr>
      <vt:lpstr>Segoe UI Light</vt:lpstr>
      <vt:lpstr>Times New Roman</vt:lpstr>
      <vt:lpstr>WelcomeDoc</vt:lpstr>
      <vt:lpstr>Вебинар: «Социально-трудовые отношения и социальное партнерство в АПК» </vt:lpstr>
      <vt:lpstr>Основные экономические и социальные параметры (по данным Росстата)</vt:lpstr>
      <vt:lpstr>Основные экономические и социальные параметры  (по данным Росстата)</vt:lpstr>
      <vt:lpstr>Российская трехсторонняя комиссия по регулированию социально-трудовых отношений</vt:lpstr>
      <vt:lpstr>Система коллективных договоров и соглашений Профсоюза</vt:lpstr>
      <vt:lpstr>Динамика количества коллективных договоров</vt:lpstr>
      <vt:lpstr>Динамика количества  первичных профсоюзных организаций</vt:lpstr>
      <vt:lpstr>Динамика охвата коллективными договорами</vt:lpstr>
      <vt:lpstr>Среднесписочная численность работников по полному кругу организаций</vt:lpstr>
      <vt:lpstr>Динамика общей численности  членов Профсоюза </vt:lpstr>
      <vt:lpstr>Анализ колдоговоров по зарплате</vt:lpstr>
      <vt:lpstr>Среднемесячная начисленная заработная плата работников по полному кругу организаций</vt:lpstr>
      <vt:lpstr>Рекомендация №91  МОТ о коллективных договорах  (06.06.1951 г.)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Социально-трудовые отношения и социальное партнерство в АПК</dc:title>
  <dc:creator>APKpressa@outlook.com</dc:creator>
  <cp:keywords/>
  <cp:lastModifiedBy>APKpressa@outlook.com</cp:lastModifiedBy>
  <cp:revision>14</cp:revision>
  <dcterms:created xsi:type="dcterms:W3CDTF">2021-02-02T07:06:40Z</dcterms:created>
  <dcterms:modified xsi:type="dcterms:W3CDTF">2021-02-03T11:30:03Z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